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88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103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diagrams/quickStyle2.xml" ContentType="application/vnd.openxmlformats-officedocument.drawingml.diagramStyle+xml"/>
  <Override PartName="/ppt/diagrams/layout1.xml" ContentType="application/vnd.openxmlformats-officedocument.drawingml.diagramLayout+xml"/>
  <Override PartName="/ppt/charts/style1.xml" ContentType="application/vnd.ms-office.chartstyle+xml"/>
  <Override PartName="/ppt/charts/chart1.xml" ContentType="application/vnd.openxmlformats-officedocument.drawingml.chart+xml"/>
  <Override PartName="/ppt/charts/colors1.xml" ContentType="application/vnd.ms-office.chartcolorstyle+xml"/>
  <Override PartName="/ppt/diagrams/layout3.xml" ContentType="application/vnd.openxmlformats-officedocument.drawingml.diagram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layout2.xml" ContentType="application/vnd.openxmlformats-officedocument.drawingml.diagramLayout+xml"/>
  <Override PartName="/ppt/theme/theme1.xml" ContentType="application/vnd.openxmlformats-officedocument.them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quickStyle3.xml" ContentType="application/vnd.openxmlformats-officedocument.drawingml.diagramStyle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397" r:id="rId2"/>
    <p:sldId id="266" r:id="rId3"/>
    <p:sldId id="388" r:id="rId4"/>
    <p:sldId id="389" r:id="rId5"/>
    <p:sldId id="390" r:id="rId6"/>
    <p:sldId id="451" r:id="rId7"/>
    <p:sldId id="452" r:id="rId8"/>
    <p:sldId id="465" r:id="rId9"/>
    <p:sldId id="466" r:id="rId10"/>
    <p:sldId id="467" r:id="rId11"/>
    <p:sldId id="394" r:id="rId12"/>
    <p:sldId id="395" r:id="rId13"/>
    <p:sldId id="434" r:id="rId14"/>
    <p:sldId id="435" r:id="rId15"/>
    <p:sldId id="436" r:id="rId16"/>
    <p:sldId id="437" r:id="rId17"/>
    <p:sldId id="438" r:id="rId18"/>
    <p:sldId id="439" r:id="rId19"/>
    <p:sldId id="268" r:id="rId20"/>
    <p:sldId id="292" r:id="rId21"/>
    <p:sldId id="273" r:id="rId22"/>
    <p:sldId id="274" r:id="rId23"/>
    <p:sldId id="275" r:id="rId24"/>
    <p:sldId id="276" r:id="rId25"/>
    <p:sldId id="454" r:id="rId26"/>
    <p:sldId id="278" r:id="rId27"/>
    <p:sldId id="293" r:id="rId28"/>
    <p:sldId id="294" r:id="rId29"/>
    <p:sldId id="295" r:id="rId30"/>
    <p:sldId id="270" r:id="rId31"/>
    <p:sldId id="279" r:id="rId32"/>
    <p:sldId id="298" r:id="rId33"/>
    <p:sldId id="297" r:id="rId34"/>
    <p:sldId id="271" r:id="rId35"/>
    <p:sldId id="300" r:id="rId36"/>
    <p:sldId id="280" r:id="rId37"/>
    <p:sldId id="281" r:id="rId38"/>
    <p:sldId id="282" r:id="rId39"/>
    <p:sldId id="283" r:id="rId40"/>
    <p:sldId id="284" r:id="rId41"/>
    <p:sldId id="286" r:id="rId42"/>
    <p:sldId id="299" r:id="rId43"/>
    <p:sldId id="285" r:id="rId44"/>
    <p:sldId id="287" r:id="rId45"/>
    <p:sldId id="288" r:id="rId46"/>
    <p:sldId id="289" r:id="rId47"/>
    <p:sldId id="291" r:id="rId48"/>
    <p:sldId id="462" r:id="rId49"/>
    <p:sldId id="463" r:id="rId50"/>
    <p:sldId id="464" r:id="rId51"/>
    <p:sldId id="310" r:id="rId52"/>
    <p:sldId id="455" r:id="rId53"/>
    <p:sldId id="456" r:id="rId54"/>
    <p:sldId id="457" r:id="rId55"/>
    <p:sldId id="423" r:id="rId56"/>
    <p:sldId id="311" r:id="rId57"/>
    <p:sldId id="371" r:id="rId58"/>
    <p:sldId id="458" r:id="rId59"/>
    <p:sldId id="459" r:id="rId60"/>
    <p:sldId id="460" r:id="rId61"/>
    <p:sldId id="461" r:id="rId62"/>
    <p:sldId id="413" r:id="rId63"/>
    <p:sldId id="414" r:id="rId64"/>
    <p:sldId id="415" r:id="rId65"/>
    <p:sldId id="416" r:id="rId66"/>
    <p:sldId id="417" r:id="rId67"/>
    <p:sldId id="418" r:id="rId68"/>
    <p:sldId id="419" r:id="rId69"/>
    <p:sldId id="420" r:id="rId70"/>
    <p:sldId id="421" r:id="rId71"/>
    <p:sldId id="422" r:id="rId72"/>
    <p:sldId id="265" r:id="rId73"/>
    <p:sldId id="377" r:id="rId74"/>
    <p:sldId id="381" r:id="rId75"/>
    <p:sldId id="382" r:id="rId76"/>
    <p:sldId id="383" r:id="rId77"/>
    <p:sldId id="469" r:id="rId78"/>
    <p:sldId id="379" r:id="rId79"/>
    <p:sldId id="384" r:id="rId80"/>
    <p:sldId id="468" r:id="rId81"/>
    <p:sldId id="470" r:id="rId82"/>
    <p:sldId id="305" r:id="rId83"/>
    <p:sldId id="404" r:id="rId84"/>
    <p:sldId id="406" r:id="rId85"/>
    <p:sldId id="343" r:id="rId86"/>
    <p:sldId id="387" r:id="rId87"/>
    <p:sldId id="386" r:id="rId88"/>
    <p:sldId id="345" r:id="rId89"/>
    <p:sldId id="346" r:id="rId90"/>
    <p:sldId id="347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453" r:id="rId10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7B758"/>
    <a:srgbClr val="BFA979"/>
    <a:srgbClr val="171B1F"/>
    <a:srgbClr val="D8DCE7"/>
    <a:srgbClr val="D4A685"/>
    <a:srgbClr val="E0BCB2"/>
    <a:srgbClr val="20449E"/>
    <a:srgbClr val="CAA38C"/>
    <a:srgbClr val="144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ustomXml" Target="../customXml/item3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ustomXml" Target="../customXml/item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ustomXml" Target="../customXml/item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Quantidade de MVNO's - Maio 2015</c:v>
                </c:pt>
              </c:strCache>
            </c:strRef>
          </c:tx>
          <c:spPr>
            <a:solidFill>
              <a:srgbClr val="E5CCB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Plan1!$A$2:$A$19</c:f>
              <c:strCache>
                <c:ptCount val="18"/>
                <c:pt idx="0">
                  <c:v>Alemanha</c:v>
                </c:pt>
                <c:pt idx="1">
                  <c:v>Reino Unido</c:v>
                </c:pt>
                <c:pt idx="2">
                  <c:v>Estados Unidos</c:v>
                </c:pt>
                <c:pt idx="3">
                  <c:v>Holanda</c:v>
                </c:pt>
                <c:pt idx="4">
                  <c:v>França</c:v>
                </c:pt>
                <c:pt idx="5">
                  <c:v>Espanha</c:v>
                </c:pt>
                <c:pt idx="6">
                  <c:v>Polônia</c:v>
                </c:pt>
                <c:pt idx="7">
                  <c:v>Bélgica</c:v>
                </c:pt>
                <c:pt idx="8">
                  <c:v>Dinamarca</c:v>
                </c:pt>
                <c:pt idx="9">
                  <c:v>Austrália</c:v>
                </c:pt>
                <c:pt idx="10">
                  <c:v>Suíça</c:v>
                </c:pt>
                <c:pt idx="11">
                  <c:v>Itália</c:v>
                </c:pt>
                <c:pt idx="12">
                  <c:v>Noruega</c:v>
                </c:pt>
                <c:pt idx="13">
                  <c:v>Canadá</c:v>
                </c:pt>
                <c:pt idx="14">
                  <c:v>Portugal</c:v>
                </c:pt>
                <c:pt idx="15">
                  <c:v>Finlândia</c:v>
                </c:pt>
                <c:pt idx="16">
                  <c:v>Japão</c:v>
                </c:pt>
                <c:pt idx="17">
                  <c:v>Nova Zelândia</c:v>
                </c:pt>
              </c:strCache>
            </c:strRef>
          </c:cat>
          <c:val>
            <c:numRef>
              <c:f>Plan1!$B$2:$B$19</c:f>
              <c:numCache>
                <c:formatCode>General</c:formatCode>
                <c:ptCount val="18"/>
                <c:pt idx="0">
                  <c:v>125</c:v>
                </c:pt>
                <c:pt idx="1">
                  <c:v>92</c:v>
                </c:pt>
                <c:pt idx="2">
                  <c:v>85</c:v>
                </c:pt>
                <c:pt idx="3">
                  <c:v>71</c:v>
                </c:pt>
                <c:pt idx="4">
                  <c:v>64</c:v>
                </c:pt>
                <c:pt idx="5">
                  <c:v>52</c:v>
                </c:pt>
                <c:pt idx="6">
                  <c:v>48</c:v>
                </c:pt>
                <c:pt idx="7">
                  <c:v>47</c:v>
                </c:pt>
                <c:pt idx="8">
                  <c:v>35</c:v>
                </c:pt>
                <c:pt idx="9">
                  <c:v>32</c:v>
                </c:pt>
                <c:pt idx="10">
                  <c:v>20</c:v>
                </c:pt>
                <c:pt idx="11">
                  <c:v>20</c:v>
                </c:pt>
                <c:pt idx="12">
                  <c:v>17</c:v>
                </c:pt>
                <c:pt idx="13">
                  <c:v>11</c:v>
                </c:pt>
                <c:pt idx="14">
                  <c:v>8</c:v>
                </c:pt>
                <c:pt idx="15">
                  <c:v>8</c:v>
                </c:pt>
                <c:pt idx="16">
                  <c:v>7</c:v>
                </c:pt>
                <c:pt idx="17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5277032"/>
        <c:axId val="335277424"/>
      </c:barChart>
      <c:catAx>
        <c:axId val="335277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5277424"/>
        <c:crosses val="autoZero"/>
        <c:auto val="1"/>
        <c:lblAlgn val="ctr"/>
        <c:lblOffset val="100"/>
        <c:noMultiLvlLbl val="0"/>
      </c:catAx>
      <c:valAx>
        <c:axId val="3352774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5277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3421B-3982-4D14-91F4-D6EC63CDABD6}" type="doc">
      <dgm:prSet loTypeId="urn:microsoft.com/office/officeart/2005/8/layout/bProcess3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pt-BR"/>
        </a:p>
      </dgm:t>
    </dgm:pt>
    <dgm:pt modelId="{CECA7C12-12A4-452F-96D4-EAE47943AF8B}">
      <dgm:prSet phldrT="[Texto]"/>
      <dgm:spPr>
        <a:solidFill>
          <a:srgbClr val="3D8A90"/>
        </a:solidFill>
      </dgm:spPr>
      <dgm:t>
        <a:bodyPr/>
        <a:lstStyle/>
        <a:p>
          <a:r>
            <a:rPr lang="pt-BR" dirty="0" smtClean="0"/>
            <a:t>Produção</a:t>
          </a:r>
          <a:endParaRPr lang="pt-BR" dirty="0"/>
        </a:p>
      </dgm:t>
    </dgm:pt>
    <dgm:pt modelId="{6A7BCA4C-8DFF-45DD-AF22-D70D41BF7B0B}" type="parTrans" cxnId="{08426282-C8F1-4E6A-9711-A5EF658BF505}">
      <dgm:prSet/>
      <dgm:spPr/>
      <dgm:t>
        <a:bodyPr/>
        <a:lstStyle/>
        <a:p>
          <a:endParaRPr lang="pt-BR"/>
        </a:p>
      </dgm:t>
    </dgm:pt>
    <dgm:pt modelId="{A8ACB429-B643-4A21-933F-D6A747C5189B}" type="sibTrans" cxnId="{08426282-C8F1-4E6A-9711-A5EF658BF505}">
      <dgm:prSet/>
      <dgm:spPr/>
      <dgm:t>
        <a:bodyPr/>
        <a:lstStyle/>
        <a:p>
          <a:endParaRPr lang="pt-BR"/>
        </a:p>
      </dgm:t>
    </dgm:pt>
    <dgm:pt modelId="{F11EFEF8-6D50-4C5E-9C9D-79F8490A8295}">
      <dgm:prSet phldrT="[Texto]"/>
      <dgm:spPr>
        <a:solidFill>
          <a:srgbClr val="5A4E5C"/>
        </a:solidFill>
      </dgm:spPr>
      <dgm:t>
        <a:bodyPr/>
        <a:lstStyle/>
        <a:p>
          <a:r>
            <a:rPr lang="pt-BR" dirty="0" smtClean="0"/>
            <a:t>Programação</a:t>
          </a:r>
          <a:endParaRPr lang="pt-BR" dirty="0"/>
        </a:p>
      </dgm:t>
    </dgm:pt>
    <dgm:pt modelId="{55BD7302-272E-4956-B166-F4B30DDCE2E4}" type="parTrans" cxnId="{E8B04971-70F6-4460-95A3-37A85CE0C190}">
      <dgm:prSet/>
      <dgm:spPr/>
      <dgm:t>
        <a:bodyPr/>
        <a:lstStyle/>
        <a:p>
          <a:endParaRPr lang="pt-BR"/>
        </a:p>
      </dgm:t>
    </dgm:pt>
    <dgm:pt modelId="{8AC643B0-B01C-43A2-9A0B-81861FA7C8D7}" type="sibTrans" cxnId="{E8B04971-70F6-4460-95A3-37A85CE0C190}">
      <dgm:prSet/>
      <dgm:spPr/>
      <dgm:t>
        <a:bodyPr/>
        <a:lstStyle/>
        <a:p>
          <a:endParaRPr lang="pt-BR"/>
        </a:p>
      </dgm:t>
    </dgm:pt>
    <dgm:pt modelId="{528D24AB-3C02-4000-A18D-C44CADCA526D}">
      <dgm:prSet phldrT="[Texto]"/>
      <dgm:spPr>
        <a:solidFill>
          <a:srgbClr val="DA5072"/>
        </a:solidFill>
      </dgm:spPr>
      <dgm:t>
        <a:bodyPr/>
        <a:lstStyle/>
        <a:p>
          <a:r>
            <a:rPr lang="pt-BR" dirty="0" smtClean="0"/>
            <a:t>Empacotamento</a:t>
          </a:r>
          <a:endParaRPr lang="pt-BR" dirty="0"/>
        </a:p>
      </dgm:t>
    </dgm:pt>
    <dgm:pt modelId="{8CD0A9C2-533D-41FF-BA33-E3E8ACA69660}" type="parTrans" cxnId="{8F5A147B-0FE3-4C6D-8CE4-AD2503A601A3}">
      <dgm:prSet/>
      <dgm:spPr/>
      <dgm:t>
        <a:bodyPr/>
        <a:lstStyle/>
        <a:p>
          <a:endParaRPr lang="pt-BR"/>
        </a:p>
      </dgm:t>
    </dgm:pt>
    <dgm:pt modelId="{0A9A319B-CD5C-43FF-9F1F-1EC3A8E7C3E2}" type="sibTrans" cxnId="{8F5A147B-0FE3-4C6D-8CE4-AD2503A601A3}">
      <dgm:prSet/>
      <dgm:spPr/>
      <dgm:t>
        <a:bodyPr/>
        <a:lstStyle/>
        <a:p>
          <a:endParaRPr lang="pt-BR"/>
        </a:p>
      </dgm:t>
    </dgm:pt>
    <dgm:pt modelId="{DF1B37EE-81C4-4712-A036-8BD102F56370}">
      <dgm:prSet phldrT="[Texto]"/>
      <dgm:spPr>
        <a:solidFill>
          <a:srgbClr val="FEE1B3"/>
        </a:solidFill>
      </dgm:spPr>
      <dgm:t>
        <a:bodyPr/>
        <a:lstStyle/>
        <a:p>
          <a:r>
            <a:rPr lang="pt-BR" dirty="0" smtClean="0">
              <a:solidFill>
                <a:schemeClr val="tx1"/>
              </a:solidFill>
            </a:rPr>
            <a:t>Distribuição</a:t>
          </a:r>
          <a:endParaRPr lang="pt-BR" dirty="0">
            <a:solidFill>
              <a:schemeClr val="tx1"/>
            </a:solidFill>
          </a:endParaRPr>
        </a:p>
      </dgm:t>
    </dgm:pt>
    <dgm:pt modelId="{9FA5AE51-0845-4006-8D56-2A349AF8CEEC}" type="parTrans" cxnId="{0BD06215-82AE-481C-ADA5-1D3FCF038F22}">
      <dgm:prSet/>
      <dgm:spPr/>
      <dgm:t>
        <a:bodyPr/>
        <a:lstStyle/>
        <a:p>
          <a:endParaRPr lang="pt-BR"/>
        </a:p>
      </dgm:t>
    </dgm:pt>
    <dgm:pt modelId="{9A854836-B71E-4A87-B674-2CB2C708F01F}" type="sibTrans" cxnId="{0BD06215-82AE-481C-ADA5-1D3FCF038F22}">
      <dgm:prSet/>
      <dgm:spPr/>
      <dgm:t>
        <a:bodyPr/>
        <a:lstStyle/>
        <a:p>
          <a:endParaRPr lang="pt-BR"/>
        </a:p>
      </dgm:t>
    </dgm:pt>
    <dgm:pt modelId="{157894CC-678B-488E-B841-E39856E23C72}" type="pres">
      <dgm:prSet presAssocID="{A693421B-3982-4D14-91F4-D6EC63CDABD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3ACFCF6-EA87-46D6-979B-D68B3EFE4143}" type="pres">
      <dgm:prSet presAssocID="{CECA7C12-12A4-452F-96D4-EAE47943AF8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742E9D-9751-4091-BA11-667E28B7C744}" type="pres">
      <dgm:prSet presAssocID="{A8ACB429-B643-4A21-933F-D6A747C5189B}" presName="sibTrans" presStyleLbl="sibTrans1D1" presStyleIdx="0" presStyleCnt="3"/>
      <dgm:spPr/>
      <dgm:t>
        <a:bodyPr/>
        <a:lstStyle/>
        <a:p>
          <a:endParaRPr lang="pt-BR"/>
        </a:p>
      </dgm:t>
    </dgm:pt>
    <dgm:pt modelId="{0BDC8A66-BC7D-439C-939C-5C0F85C12E06}" type="pres">
      <dgm:prSet presAssocID="{A8ACB429-B643-4A21-933F-D6A747C5189B}" presName="connectorText" presStyleLbl="sibTrans1D1" presStyleIdx="0" presStyleCnt="3"/>
      <dgm:spPr/>
      <dgm:t>
        <a:bodyPr/>
        <a:lstStyle/>
        <a:p>
          <a:endParaRPr lang="pt-BR"/>
        </a:p>
      </dgm:t>
    </dgm:pt>
    <dgm:pt modelId="{DB683AE5-3EA4-4A31-808F-A01373CBA9A0}" type="pres">
      <dgm:prSet presAssocID="{F11EFEF8-6D50-4C5E-9C9D-79F8490A8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5F2B728-767B-480E-8774-43D12516153A}" type="pres">
      <dgm:prSet presAssocID="{8AC643B0-B01C-43A2-9A0B-81861FA7C8D7}" presName="sibTrans" presStyleLbl="sibTrans1D1" presStyleIdx="1" presStyleCnt="3"/>
      <dgm:spPr/>
      <dgm:t>
        <a:bodyPr/>
        <a:lstStyle/>
        <a:p>
          <a:endParaRPr lang="pt-BR"/>
        </a:p>
      </dgm:t>
    </dgm:pt>
    <dgm:pt modelId="{76EF1FF8-63C9-40DC-BD77-79CFA6B3EED0}" type="pres">
      <dgm:prSet presAssocID="{8AC643B0-B01C-43A2-9A0B-81861FA7C8D7}" presName="connectorText" presStyleLbl="sibTrans1D1" presStyleIdx="1" presStyleCnt="3"/>
      <dgm:spPr/>
      <dgm:t>
        <a:bodyPr/>
        <a:lstStyle/>
        <a:p>
          <a:endParaRPr lang="pt-BR"/>
        </a:p>
      </dgm:t>
    </dgm:pt>
    <dgm:pt modelId="{46C9780F-C810-412E-B9C5-61FC982CDC76}" type="pres">
      <dgm:prSet presAssocID="{528D24AB-3C02-4000-A18D-C44CADCA526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14D370-7C6F-443A-9628-26250203A2C4}" type="pres">
      <dgm:prSet presAssocID="{0A9A319B-CD5C-43FF-9F1F-1EC3A8E7C3E2}" presName="sibTrans" presStyleLbl="sibTrans1D1" presStyleIdx="2" presStyleCnt="3"/>
      <dgm:spPr/>
      <dgm:t>
        <a:bodyPr/>
        <a:lstStyle/>
        <a:p>
          <a:endParaRPr lang="pt-BR"/>
        </a:p>
      </dgm:t>
    </dgm:pt>
    <dgm:pt modelId="{A93AFF2F-8BCB-4493-B60A-0EBAF202C64A}" type="pres">
      <dgm:prSet presAssocID="{0A9A319B-CD5C-43FF-9F1F-1EC3A8E7C3E2}" presName="connectorText" presStyleLbl="sibTrans1D1" presStyleIdx="2" presStyleCnt="3"/>
      <dgm:spPr/>
      <dgm:t>
        <a:bodyPr/>
        <a:lstStyle/>
        <a:p>
          <a:endParaRPr lang="pt-BR"/>
        </a:p>
      </dgm:t>
    </dgm:pt>
    <dgm:pt modelId="{4C40D449-B396-4A79-84FA-DFD0412C90B3}" type="pres">
      <dgm:prSet presAssocID="{DF1B37EE-81C4-4712-A036-8BD102F5637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D8A729B-BFB0-4551-A511-EF9F1AEC81A1}" type="presOf" srcId="{A693421B-3982-4D14-91F4-D6EC63CDABD6}" destId="{157894CC-678B-488E-B841-E39856E23C72}" srcOrd="0" destOrd="0" presId="urn:microsoft.com/office/officeart/2005/8/layout/bProcess3"/>
    <dgm:cxn modelId="{08426282-C8F1-4E6A-9711-A5EF658BF505}" srcId="{A693421B-3982-4D14-91F4-D6EC63CDABD6}" destId="{CECA7C12-12A4-452F-96D4-EAE47943AF8B}" srcOrd="0" destOrd="0" parTransId="{6A7BCA4C-8DFF-45DD-AF22-D70D41BF7B0B}" sibTransId="{A8ACB429-B643-4A21-933F-D6A747C5189B}"/>
    <dgm:cxn modelId="{92924AE1-783B-45CA-AAFB-DB7A3D94870C}" type="presOf" srcId="{DF1B37EE-81C4-4712-A036-8BD102F56370}" destId="{4C40D449-B396-4A79-84FA-DFD0412C90B3}" srcOrd="0" destOrd="0" presId="urn:microsoft.com/office/officeart/2005/8/layout/bProcess3"/>
    <dgm:cxn modelId="{546B4BE8-EC7E-4F4F-9AE5-B3AAE95BC245}" type="presOf" srcId="{8AC643B0-B01C-43A2-9A0B-81861FA7C8D7}" destId="{B5F2B728-767B-480E-8774-43D12516153A}" srcOrd="0" destOrd="0" presId="urn:microsoft.com/office/officeart/2005/8/layout/bProcess3"/>
    <dgm:cxn modelId="{0BD06215-82AE-481C-ADA5-1D3FCF038F22}" srcId="{A693421B-3982-4D14-91F4-D6EC63CDABD6}" destId="{DF1B37EE-81C4-4712-A036-8BD102F56370}" srcOrd="3" destOrd="0" parTransId="{9FA5AE51-0845-4006-8D56-2A349AF8CEEC}" sibTransId="{9A854836-B71E-4A87-B674-2CB2C708F01F}"/>
    <dgm:cxn modelId="{FC2B65FE-2366-4EDF-BECC-0B0AC3998946}" type="presOf" srcId="{CECA7C12-12A4-452F-96D4-EAE47943AF8B}" destId="{03ACFCF6-EA87-46D6-979B-D68B3EFE4143}" srcOrd="0" destOrd="0" presId="urn:microsoft.com/office/officeart/2005/8/layout/bProcess3"/>
    <dgm:cxn modelId="{E8B04971-70F6-4460-95A3-37A85CE0C190}" srcId="{A693421B-3982-4D14-91F4-D6EC63CDABD6}" destId="{F11EFEF8-6D50-4C5E-9C9D-79F8490A8295}" srcOrd="1" destOrd="0" parTransId="{55BD7302-272E-4956-B166-F4B30DDCE2E4}" sibTransId="{8AC643B0-B01C-43A2-9A0B-81861FA7C8D7}"/>
    <dgm:cxn modelId="{6B1DAD20-4CA2-46C5-9E16-D1B9768F7549}" type="presOf" srcId="{A8ACB429-B643-4A21-933F-D6A747C5189B}" destId="{C6742E9D-9751-4091-BA11-667E28B7C744}" srcOrd="0" destOrd="0" presId="urn:microsoft.com/office/officeart/2005/8/layout/bProcess3"/>
    <dgm:cxn modelId="{62189034-F5EC-4953-BD96-308ED0CB93DE}" type="presOf" srcId="{0A9A319B-CD5C-43FF-9F1F-1EC3A8E7C3E2}" destId="{A93AFF2F-8BCB-4493-B60A-0EBAF202C64A}" srcOrd="1" destOrd="0" presId="urn:microsoft.com/office/officeart/2005/8/layout/bProcess3"/>
    <dgm:cxn modelId="{2D82C9B2-3A3B-43AA-ADEE-7EE76F163846}" type="presOf" srcId="{F11EFEF8-6D50-4C5E-9C9D-79F8490A8295}" destId="{DB683AE5-3EA4-4A31-808F-A01373CBA9A0}" srcOrd="0" destOrd="0" presId="urn:microsoft.com/office/officeart/2005/8/layout/bProcess3"/>
    <dgm:cxn modelId="{E2DFE33C-F1E1-4F84-AA6A-8E1E1F04C04A}" type="presOf" srcId="{0A9A319B-CD5C-43FF-9F1F-1EC3A8E7C3E2}" destId="{1C14D370-7C6F-443A-9628-26250203A2C4}" srcOrd="0" destOrd="0" presId="urn:microsoft.com/office/officeart/2005/8/layout/bProcess3"/>
    <dgm:cxn modelId="{0F4F53D5-5741-4DAC-970F-8FA22FC323D2}" type="presOf" srcId="{528D24AB-3C02-4000-A18D-C44CADCA526D}" destId="{46C9780F-C810-412E-B9C5-61FC982CDC76}" srcOrd="0" destOrd="0" presId="urn:microsoft.com/office/officeart/2005/8/layout/bProcess3"/>
    <dgm:cxn modelId="{F7793524-0814-4991-B807-B1843285620C}" type="presOf" srcId="{A8ACB429-B643-4A21-933F-D6A747C5189B}" destId="{0BDC8A66-BC7D-439C-939C-5C0F85C12E06}" srcOrd="1" destOrd="0" presId="urn:microsoft.com/office/officeart/2005/8/layout/bProcess3"/>
    <dgm:cxn modelId="{8F5A147B-0FE3-4C6D-8CE4-AD2503A601A3}" srcId="{A693421B-3982-4D14-91F4-D6EC63CDABD6}" destId="{528D24AB-3C02-4000-A18D-C44CADCA526D}" srcOrd="2" destOrd="0" parTransId="{8CD0A9C2-533D-41FF-BA33-E3E8ACA69660}" sibTransId="{0A9A319B-CD5C-43FF-9F1F-1EC3A8E7C3E2}"/>
    <dgm:cxn modelId="{B5269C5F-18EC-47CD-A3F6-0DC8AA3FF87A}" type="presOf" srcId="{8AC643B0-B01C-43A2-9A0B-81861FA7C8D7}" destId="{76EF1FF8-63C9-40DC-BD77-79CFA6B3EED0}" srcOrd="1" destOrd="0" presId="urn:microsoft.com/office/officeart/2005/8/layout/bProcess3"/>
    <dgm:cxn modelId="{2205E12D-6C36-4DA1-95F0-A814323EE968}" type="presParOf" srcId="{157894CC-678B-488E-B841-E39856E23C72}" destId="{03ACFCF6-EA87-46D6-979B-D68B3EFE4143}" srcOrd="0" destOrd="0" presId="urn:microsoft.com/office/officeart/2005/8/layout/bProcess3"/>
    <dgm:cxn modelId="{40832DA2-C30E-4E7C-B5BC-CC8BFA4A897C}" type="presParOf" srcId="{157894CC-678B-488E-B841-E39856E23C72}" destId="{C6742E9D-9751-4091-BA11-667E28B7C744}" srcOrd="1" destOrd="0" presId="urn:microsoft.com/office/officeart/2005/8/layout/bProcess3"/>
    <dgm:cxn modelId="{A099C01E-5252-4F67-B882-68E2551ACE62}" type="presParOf" srcId="{C6742E9D-9751-4091-BA11-667E28B7C744}" destId="{0BDC8A66-BC7D-439C-939C-5C0F85C12E06}" srcOrd="0" destOrd="0" presId="urn:microsoft.com/office/officeart/2005/8/layout/bProcess3"/>
    <dgm:cxn modelId="{CB4D9E60-BC5A-4C03-89CC-438BBAA8BEC3}" type="presParOf" srcId="{157894CC-678B-488E-B841-E39856E23C72}" destId="{DB683AE5-3EA4-4A31-808F-A01373CBA9A0}" srcOrd="2" destOrd="0" presId="urn:microsoft.com/office/officeart/2005/8/layout/bProcess3"/>
    <dgm:cxn modelId="{633940D9-2930-4883-8B21-861CE4DB9F21}" type="presParOf" srcId="{157894CC-678B-488E-B841-E39856E23C72}" destId="{B5F2B728-767B-480E-8774-43D12516153A}" srcOrd="3" destOrd="0" presId="urn:microsoft.com/office/officeart/2005/8/layout/bProcess3"/>
    <dgm:cxn modelId="{3902E299-63A9-4F87-BEFB-DA84EB7C1EBE}" type="presParOf" srcId="{B5F2B728-767B-480E-8774-43D12516153A}" destId="{76EF1FF8-63C9-40DC-BD77-79CFA6B3EED0}" srcOrd="0" destOrd="0" presId="urn:microsoft.com/office/officeart/2005/8/layout/bProcess3"/>
    <dgm:cxn modelId="{CF74C7F3-B414-40CD-8F57-320DF9A8F817}" type="presParOf" srcId="{157894CC-678B-488E-B841-E39856E23C72}" destId="{46C9780F-C810-412E-B9C5-61FC982CDC76}" srcOrd="4" destOrd="0" presId="urn:microsoft.com/office/officeart/2005/8/layout/bProcess3"/>
    <dgm:cxn modelId="{78FB09A8-0BEB-45F1-9275-858AB12E4814}" type="presParOf" srcId="{157894CC-678B-488E-B841-E39856E23C72}" destId="{1C14D370-7C6F-443A-9628-26250203A2C4}" srcOrd="5" destOrd="0" presId="urn:microsoft.com/office/officeart/2005/8/layout/bProcess3"/>
    <dgm:cxn modelId="{D9E6375E-8062-43F4-BD37-7DCBE8B52080}" type="presParOf" srcId="{1C14D370-7C6F-443A-9628-26250203A2C4}" destId="{A93AFF2F-8BCB-4493-B60A-0EBAF202C64A}" srcOrd="0" destOrd="0" presId="urn:microsoft.com/office/officeart/2005/8/layout/bProcess3"/>
    <dgm:cxn modelId="{2390ABDF-4D6B-40D1-9AF7-CCFABC45A872}" type="presParOf" srcId="{157894CC-678B-488E-B841-E39856E23C72}" destId="{4C40D449-B396-4A79-84FA-DFD0412C90B3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93421B-3982-4D14-91F4-D6EC63CDABD6}" type="doc">
      <dgm:prSet loTypeId="urn:microsoft.com/office/officeart/2005/8/layout/bProcess3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pt-BR"/>
        </a:p>
      </dgm:t>
    </dgm:pt>
    <dgm:pt modelId="{CECA7C12-12A4-452F-96D4-EAE47943AF8B}">
      <dgm:prSet phldrT="[Texto]"/>
      <dgm:spPr>
        <a:solidFill>
          <a:srgbClr val="3D8A90"/>
        </a:solidFill>
      </dgm:spPr>
      <dgm:t>
        <a:bodyPr/>
        <a:lstStyle/>
        <a:p>
          <a:r>
            <a:rPr lang="pt-BR" dirty="0" smtClean="0"/>
            <a:t>Produção</a:t>
          </a:r>
          <a:endParaRPr lang="pt-BR" dirty="0"/>
        </a:p>
      </dgm:t>
    </dgm:pt>
    <dgm:pt modelId="{6A7BCA4C-8DFF-45DD-AF22-D70D41BF7B0B}" type="parTrans" cxnId="{08426282-C8F1-4E6A-9711-A5EF658BF505}">
      <dgm:prSet/>
      <dgm:spPr/>
      <dgm:t>
        <a:bodyPr/>
        <a:lstStyle/>
        <a:p>
          <a:endParaRPr lang="pt-BR"/>
        </a:p>
      </dgm:t>
    </dgm:pt>
    <dgm:pt modelId="{A8ACB429-B643-4A21-933F-D6A747C5189B}" type="sibTrans" cxnId="{08426282-C8F1-4E6A-9711-A5EF658BF505}">
      <dgm:prSet/>
      <dgm:spPr/>
      <dgm:t>
        <a:bodyPr/>
        <a:lstStyle/>
        <a:p>
          <a:endParaRPr lang="pt-BR"/>
        </a:p>
      </dgm:t>
    </dgm:pt>
    <dgm:pt modelId="{F11EFEF8-6D50-4C5E-9C9D-79F8490A8295}">
      <dgm:prSet phldrT="[Texto]"/>
      <dgm:spPr>
        <a:solidFill>
          <a:srgbClr val="5A4E5C"/>
        </a:solidFill>
      </dgm:spPr>
      <dgm:t>
        <a:bodyPr/>
        <a:lstStyle/>
        <a:p>
          <a:r>
            <a:rPr lang="pt-BR" dirty="0" smtClean="0"/>
            <a:t>Programação</a:t>
          </a:r>
          <a:endParaRPr lang="pt-BR" dirty="0"/>
        </a:p>
      </dgm:t>
    </dgm:pt>
    <dgm:pt modelId="{55BD7302-272E-4956-B166-F4B30DDCE2E4}" type="parTrans" cxnId="{E8B04971-70F6-4460-95A3-37A85CE0C190}">
      <dgm:prSet/>
      <dgm:spPr/>
      <dgm:t>
        <a:bodyPr/>
        <a:lstStyle/>
        <a:p>
          <a:endParaRPr lang="pt-BR"/>
        </a:p>
      </dgm:t>
    </dgm:pt>
    <dgm:pt modelId="{8AC643B0-B01C-43A2-9A0B-81861FA7C8D7}" type="sibTrans" cxnId="{E8B04971-70F6-4460-95A3-37A85CE0C190}">
      <dgm:prSet/>
      <dgm:spPr/>
      <dgm:t>
        <a:bodyPr/>
        <a:lstStyle/>
        <a:p>
          <a:endParaRPr lang="pt-BR"/>
        </a:p>
      </dgm:t>
    </dgm:pt>
    <dgm:pt modelId="{528D24AB-3C02-4000-A18D-C44CADCA526D}">
      <dgm:prSet phldrT="[Texto]"/>
      <dgm:spPr>
        <a:solidFill>
          <a:srgbClr val="DA5072"/>
        </a:solidFill>
      </dgm:spPr>
      <dgm:t>
        <a:bodyPr/>
        <a:lstStyle/>
        <a:p>
          <a:r>
            <a:rPr lang="pt-BR" dirty="0" smtClean="0"/>
            <a:t>Empacotamento</a:t>
          </a:r>
          <a:endParaRPr lang="pt-BR" dirty="0"/>
        </a:p>
      </dgm:t>
    </dgm:pt>
    <dgm:pt modelId="{8CD0A9C2-533D-41FF-BA33-E3E8ACA69660}" type="parTrans" cxnId="{8F5A147B-0FE3-4C6D-8CE4-AD2503A601A3}">
      <dgm:prSet/>
      <dgm:spPr/>
      <dgm:t>
        <a:bodyPr/>
        <a:lstStyle/>
        <a:p>
          <a:endParaRPr lang="pt-BR"/>
        </a:p>
      </dgm:t>
    </dgm:pt>
    <dgm:pt modelId="{0A9A319B-CD5C-43FF-9F1F-1EC3A8E7C3E2}" type="sibTrans" cxnId="{8F5A147B-0FE3-4C6D-8CE4-AD2503A601A3}">
      <dgm:prSet/>
      <dgm:spPr/>
      <dgm:t>
        <a:bodyPr/>
        <a:lstStyle/>
        <a:p>
          <a:endParaRPr lang="pt-BR"/>
        </a:p>
      </dgm:t>
    </dgm:pt>
    <dgm:pt modelId="{DF1B37EE-81C4-4712-A036-8BD102F56370}">
      <dgm:prSet phldrT="[Texto]"/>
      <dgm:spPr>
        <a:solidFill>
          <a:srgbClr val="FEE1B3"/>
        </a:solidFill>
      </dgm:spPr>
      <dgm:t>
        <a:bodyPr/>
        <a:lstStyle/>
        <a:p>
          <a:r>
            <a:rPr lang="pt-BR" dirty="0" smtClean="0">
              <a:solidFill>
                <a:schemeClr val="tx1"/>
              </a:solidFill>
            </a:rPr>
            <a:t>Distribuição</a:t>
          </a:r>
          <a:endParaRPr lang="pt-BR" dirty="0">
            <a:solidFill>
              <a:schemeClr val="tx1"/>
            </a:solidFill>
          </a:endParaRPr>
        </a:p>
      </dgm:t>
    </dgm:pt>
    <dgm:pt modelId="{9FA5AE51-0845-4006-8D56-2A349AF8CEEC}" type="parTrans" cxnId="{0BD06215-82AE-481C-ADA5-1D3FCF038F22}">
      <dgm:prSet/>
      <dgm:spPr/>
      <dgm:t>
        <a:bodyPr/>
        <a:lstStyle/>
        <a:p>
          <a:endParaRPr lang="pt-BR"/>
        </a:p>
      </dgm:t>
    </dgm:pt>
    <dgm:pt modelId="{9A854836-B71E-4A87-B674-2CB2C708F01F}" type="sibTrans" cxnId="{0BD06215-82AE-481C-ADA5-1D3FCF038F22}">
      <dgm:prSet/>
      <dgm:spPr/>
      <dgm:t>
        <a:bodyPr/>
        <a:lstStyle/>
        <a:p>
          <a:endParaRPr lang="pt-BR"/>
        </a:p>
      </dgm:t>
    </dgm:pt>
    <dgm:pt modelId="{157894CC-678B-488E-B841-E39856E23C72}" type="pres">
      <dgm:prSet presAssocID="{A693421B-3982-4D14-91F4-D6EC63CDABD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3ACFCF6-EA87-46D6-979B-D68B3EFE4143}" type="pres">
      <dgm:prSet presAssocID="{CECA7C12-12A4-452F-96D4-EAE47943AF8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742E9D-9751-4091-BA11-667E28B7C744}" type="pres">
      <dgm:prSet presAssocID="{A8ACB429-B643-4A21-933F-D6A747C5189B}" presName="sibTrans" presStyleLbl="sibTrans1D1" presStyleIdx="0" presStyleCnt="3"/>
      <dgm:spPr/>
      <dgm:t>
        <a:bodyPr/>
        <a:lstStyle/>
        <a:p>
          <a:endParaRPr lang="pt-BR"/>
        </a:p>
      </dgm:t>
    </dgm:pt>
    <dgm:pt modelId="{0BDC8A66-BC7D-439C-939C-5C0F85C12E06}" type="pres">
      <dgm:prSet presAssocID="{A8ACB429-B643-4A21-933F-D6A747C5189B}" presName="connectorText" presStyleLbl="sibTrans1D1" presStyleIdx="0" presStyleCnt="3"/>
      <dgm:spPr/>
      <dgm:t>
        <a:bodyPr/>
        <a:lstStyle/>
        <a:p>
          <a:endParaRPr lang="pt-BR"/>
        </a:p>
      </dgm:t>
    </dgm:pt>
    <dgm:pt modelId="{DB683AE5-3EA4-4A31-808F-A01373CBA9A0}" type="pres">
      <dgm:prSet presAssocID="{F11EFEF8-6D50-4C5E-9C9D-79F8490A8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5F2B728-767B-480E-8774-43D12516153A}" type="pres">
      <dgm:prSet presAssocID="{8AC643B0-B01C-43A2-9A0B-81861FA7C8D7}" presName="sibTrans" presStyleLbl="sibTrans1D1" presStyleIdx="1" presStyleCnt="3"/>
      <dgm:spPr/>
      <dgm:t>
        <a:bodyPr/>
        <a:lstStyle/>
        <a:p>
          <a:endParaRPr lang="pt-BR"/>
        </a:p>
      </dgm:t>
    </dgm:pt>
    <dgm:pt modelId="{76EF1FF8-63C9-40DC-BD77-79CFA6B3EED0}" type="pres">
      <dgm:prSet presAssocID="{8AC643B0-B01C-43A2-9A0B-81861FA7C8D7}" presName="connectorText" presStyleLbl="sibTrans1D1" presStyleIdx="1" presStyleCnt="3"/>
      <dgm:spPr/>
      <dgm:t>
        <a:bodyPr/>
        <a:lstStyle/>
        <a:p>
          <a:endParaRPr lang="pt-BR"/>
        </a:p>
      </dgm:t>
    </dgm:pt>
    <dgm:pt modelId="{46C9780F-C810-412E-B9C5-61FC982CDC76}" type="pres">
      <dgm:prSet presAssocID="{528D24AB-3C02-4000-A18D-C44CADCA526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14D370-7C6F-443A-9628-26250203A2C4}" type="pres">
      <dgm:prSet presAssocID="{0A9A319B-CD5C-43FF-9F1F-1EC3A8E7C3E2}" presName="sibTrans" presStyleLbl="sibTrans1D1" presStyleIdx="2" presStyleCnt="3"/>
      <dgm:spPr/>
      <dgm:t>
        <a:bodyPr/>
        <a:lstStyle/>
        <a:p>
          <a:endParaRPr lang="pt-BR"/>
        </a:p>
      </dgm:t>
    </dgm:pt>
    <dgm:pt modelId="{A93AFF2F-8BCB-4493-B60A-0EBAF202C64A}" type="pres">
      <dgm:prSet presAssocID="{0A9A319B-CD5C-43FF-9F1F-1EC3A8E7C3E2}" presName="connectorText" presStyleLbl="sibTrans1D1" presStyleIdx="2" presStyleCnt="3"/>
      <dgm:spPr/>
      <dgm:t>
        <a:bodyPr/>
        <a:lstStyle/>
        <a:p>
          <a:endParaRPr lang="pt-BR"/>
        </a:p>
      </dgm:t>
    </dgm:pt>
    <dgm:pt modelId="{4C40D449-B396-4A79-84FA-DFD0412C90B3}" type="pres">
      <dgm:prSet presAssocID="{DF1B37EE-81C4-4712-A036-8BD102F5637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F3FEDAA-A4E4-4AAC-B5F0-FB6D43AFA33F}" type="presOf" srcId="{A8ACB429-B643-4A21-933F-D6A747C5189B}" destId="{C6742E9D-9751-4091-BA11-667E28B7C744}" srcOrd="0" destOrd="0" presId="urn:microsoft.com/office/officeart/2005/8/layout/bProcess3"/>
    <dgm:cxn modelId="{D4DE610C-6BC3-4BB9-B7CF-C8ECC92E0DF2}" type="presOf" srcId="{8AC643B0-B01C-43A2-9A0B-81861FA7C8D7}" destId="{76EF1FF8-63C9-40DC-BD77-79CFA6B3EED0}" srcOrd="1" destOrd="0" presId="urn:microsoft.com/office/officeart/2005/8/layout/bProcess3"/>
    <dgm:cxn modelId="{49135DCF-8E70-4167-B841-B4F716E3F6DB}" type="presOf" srcId="{0A9A319B-CD5C-43FF-9F1F-1EC3A8E7C3E2}" destId="{A93AFF2F-8BCB-4493-B60A-0EBAF202C64A}" srcOrd="1" destOrd="0" presId="urn:microsoft.com/office/officeart/2005/8/layout/bProcess3"/>
    <dgm:cxn modelId="{93DEA52C-741E-4BE1-952B-8DB4255F2523}" type="presOf" srcId="{DF1B37EE-81C4-4712-A036-8BD102F56370}" destId="{4C40D449-B396-4A79-84FA-DFD0412C90B3}" srcOrd="0" destOrd="0" presId="urn:microsoft.com/office/officeart/2005/8/layout/bProcess3"/>
    <dgm:cxn modelId="{77BDB59D-7981-4B7B-8E83-F1A72A818475}" type="presOf" srcId="{8AC643B0-B01C-43A2-9A0B-81861FA7C8D7}" destId="{B5F2B728-767B-480E-8774-43D12516153A}" srcOrd="0" destOrd="0" presId="urn:microsoft.com/office/officeart/2005/8/layout/bProcess3"/>
    <dgm:cxn modelId="{25835D94-BA30-491D-B88E-9566BCD69B99}" type="presOf" srcId="{528D24AB-3C02-4000-A18D-C44CADCA526D}" destId="{46C9780F-C810-412E-B9C5-61FC982CDC76}" srcOrd="0" destOrd="0" presId="urn:microsoft.com/office/officeart/2005/8/layout/bProcess3"/>
    <dgm:cxn modelId="{0BD06215-82AE-481C-ADA5-1D3FCF038F22}" srcId="{A693421B-3982-4D14-91F4-D6EC63CDABD6}" destId="{DF1B37EE-81C4-4712-A036-8BD102F56370}" srcOrd="3" destOrd="0" parTransId="{9FA5AE51-0845-4006-8D56-2A349AF8CEEC}" sibTransId="{9A854836-B71E-4A87-B674-2CB2C708F01F}"/>
    <dgm:cxn modelId="{87F997B1-E864-4EE2-A0E7-83C91F8229E9}" type="presOf" srcId="{A693421B-3982-4D14-91F4-D6EC63CDABD6}" destId="{157894CC-678B-488E-B841-E39856E23C72}" srcOrd="0" destOrd="0" presId="urn:microsoft.com/office/officeart/2005/8/layout/bProcess3"/>
    <dgm:cxn modelId="{90D90C1C-625E-47CC-A987-9C2772142B77}" type="presOf" srcId="{F11EFEF8-6D50-4C5E-9C9D-79F8490A8295}" destId="{DB683AE5-3EA4-4A31-808F-A01373CBA9A0}" srcOrd="0" destOrd="0" presId="urn:microsoft.com/office/officeart/2005/8/layout/bProcess3"/>
    <dgm:cxn modelId="{F8A84270-63AD-484D-90B3-BA71B7D9B8D7}" type="presOf" srcId="{CECA7C12-12A4-452F-96D4-EAE47943AF8B}" destId="{03ACFCF6-EA87-46D6-979B-D68B3EFE4143}" srcOrd="0" destOrd="0" presId="urn:microsoft.com/office/officeart/2005/8/layout/bProcess3"/>
    <dgm:cxn modelId="{8F5A147B-0FE3-4C6D-8CE4-AD2503A601A3}" srcId="{A693421B-3982-4D14-91F4-D6EC63CDABD6}" destId="{528D24AB-3C02-4000-A18D-C44CADCA526D}" srcOrd="2" destOrd="0" parTransId="{8CD0A9C2-533D-41FF-BA33-E3E8ACA69660}" sibTransId="{0A9A319B-CD5C-43FF-9F1F-1EC3A8E7C3E2}"/>
    <dgm:cxn modelId="{C1B24D79-0486-4FEB-B695-578B3BB2708C}" type="presOf" srcId="{0A9A319B-CD5C-43FF-9F1F-1EC3A8E7C3E2}" destId="{1C14D370-7C6F-443A-9628-26250203A2C4}" srcOrd="0" destOrd="0" presId="urn:microsoft.com/office/officeart/2005/8/layout/bProcess3"/>
    <dgm:cxn modelId="{E8B04971-70F6-4460-95A3-37A85CE0C190}" srcId="{A693421B-3982-4D14-91F4-D6EC63CDABD6}" destId="{F11EFEF8-6D50-4C5E-9C9D-79F8490A8295}" srcOrd="1" destOrd="0" parTransId="{55BD7302-272E-4956-B166-F4B30DDCE2E4}" sibTransId="{8AC643B0-B01C-43A2-9A0B-81861FA7C8D7}"/>
    <dgm:cxn modelId="{08426282-C8F1-4E6A-9711-A5EF658BF505}" srcId="{A693421B-3982-4D14-91F4-D6EC63CDABD6}" destId="{CECA7C12-12A4-452F-96D4-EAE47943AF8B}" srcOrd="0" destOrd="0" parTransId="{6A7BCA4C-8DFF-45DD-AF22-D70D41BF7B0B}" sibTransId="{A8ACB429-B643-4A21-933F-D6A747C5189B}"/>
    <dgm:cxn modelId="{3B1E6A47-EB6B-4A89-95DB-4A25FA13C981}" type="presOf" srcId="{A8ACB429-B643-4A21-933F-D6A747C5189B}" destId="{0BDC8A66-BC7D-439C-939C-5C0F85C12E06}" srcOrd="1" destOrd="0" presId="urn:microsoft.com/office/officeart/2005/8/layout/bProcess3"/>
    <dgm:cxn modelId="{F1C21BFC-7261-4A99-98FF-1C298E04F0E8}" type="presParOf" srcId="{157894CC-678B-488E-B841-E39856E23C72}" destId="{03ACFCF6-EA87-46D6-979B-D68B3EFE4143}" srcOrd="0" destOrd="0" presId="urn:microsoft.com/office/officeart/2005/8/layout/bProcess3"/>
    <dgm:cxn modelId="{20D240B2-86C7-47E7-B1A0-79F9AAB890DE}" type="presParOf" srcId="{157894CC-678B-488E-B841-E39856E23C72}" destId="{C6742E9D-9751-4091-BA11-667E28B7C744}" srcOrd="1" destOrd="0" presId="urn:microsoft.com/office/officeart/2005/8/layout/bProcess3"/>
    <dgm:cxn modelId="{5B9685FF-8D58-4292-9E74-F3CFF97AD0B3}" type="presParOf" srcId="{C6742E9D-9751-4091-BA11-667E28B7C744}" destId="{0BDC8A66-BC7D-439C-939C-5C0F85C12E06}" srcOrd="0" destOrd="0" presId="urn:microsoft.com/office/officeart/2005/8/layout/bProcess3"/>
    <dgm:cxn modelId="{B3B08DAE-1CA4-4668-A462-DCD745652922}" type="presParOf" srcId="{157894CC-678B-488E-B841-E39856E23C72}" destId="{DB683AE5-3EA4-4A31-808F-A01373CBA9A0}" srcOrd="2" destOrd="0" presId="urn:microsoft.com/office/officeart/2005/8/layout/bProcess3"/>
    <dgm:cxn modelId="{367965DB-D46C-49DC-8C4D-79C7DFB67397}" type="presParOf" srcId="{157894CC-678B-488E-B841-E39856E23C72}" destId="{B5F2B728-767B-480E-8774-43D12516153A}" srcOrd="3" destOrd="0" presId="urn:microsoft.com/office/officeart/2005/8/layout/bProcess3"/>
    <dgm:cxn modelId="{F1BA004C-BB57-4226-86CF-15A681432E2E}" type="presParOf" srcId="{B5F2B728-767B-480E-8774-43D12516153A}" destId="{76EF1FF8-63C9-40DC-BD77-79CFA6B3EED0}" srcOrd="0" destOrd="0" presId="urn:microsoft.com/office/officeart/2005/8/layout/bProcess3"/>
    <dgm:cxn modelId="{DFB99FF8-D2A4-4844-8B39-ED5E7D69FAF0}" type="presParOf" srcId="{157894CC-678B-488E-B841-E39856E23C72}" destId="{46C9780F-C810-412E-B9C5-61FC982CDC76}" srcOrd="4" destOrd="0" presId="urn:microsoft.com/office/officeart/2005/8/layout/bProcess3"/>
    <dgm:cxn modelId="{E9F20FB0-2B71-4B8A-A177-D4F709708BBE}" type="presParOf" srcId="{157894CC-678B-488E-B841-E39856E23C72}" destId="{1C14D370-7C6F-443A-9628-26250203A2C4}" srcOrd="5" destOrd="0" presId="urn:microsoft.com/office/officeart/2005/8/layout/bProcess3"/>
    <dgm:cxn modelId="{95F9F84A-385D-4638-9ED8-74B19AC826BB}" type="presParOf" srcId="{1C14D370-7C6F-443A-9628-26250203A2C4}" destId="{A93AFF2F-8BCB-4493-B60A-0EBAF202C64A}" srcOrd="0" destOrd="0" presId="urn:microsoft.com/office/officeart/2005/8/layout/bProcess3"/>
    <dgm:cxn modelId="{ECF85D44-1249-4165-835E-74F1ABCD54AB}" type="presParOf" srcId="{157894CC-678B-488E-B841-E39856E23C72}" destId="{4C40D449-B396-4A79-84FA-DFD0412C90B3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93421B-3982-4D14-91F4-D6EC63CDABD6}" type="doc">
      <dgm:prSet loTypeId="urn:microsoft.com/office/officeart/2005/8/layout/bProcess3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pt-BR"/>
        </a:p>
      </dgm:t>
    </dgm:pt>
    <dgm:pt modelId="{CECA7C12-12A4-452F-96D4-EAE47943AF8B}">
      <dgm:prSet phldrT="[Texto]"/>
      <dgm:spPr>
        <a:solidFill>
          <a:srgbClr val="3D8A90"/>
        </a:solidFill>
      </dgm:spPr>
      <dgm:t>
        <a:bodyPr/>
        <a:lstStyle/>
        <a:p>
          <a:r>
            <a:rPr lang="pt-BR" dirty="0" smtClean="0"/>
            <a:t>Produção</a:t>
          </a:r>
          <a:endParaRPr lang="pt-BR" dirty="0"/>
        </a:p>
      </dgm:t>
    </dgm:pt>
    <dgm:pt modelId="{6A7BCA4C-8DFF-45DD-AF22-D70D41BF7B0B}" type="parTrans" cxnId="{08426282-C8F1-4E6A-9711-A5EF658BF505}">
      <dgm:prSet/>
      <dgm:spPr/>
      <dgm:t>
        <a:bodyPr/>
        <a:lstStyle/>
        <a:p>
          <a:endParaRPr lang="pt-BR"/>
        </a:p>
      </dgm:t>
    </dgm:pt>
    <dgm:pt modelId="{A8ACB429-B643-4A21-933F-D6A747C5189B}" type="sibTrans" cxnId="{08426282-C8F1-4E6A-9711-A5EF658BF505}">
      <dgm:prSet/>
      <dgm:spPr/>
      <dgm:t>
        <a:bodyPr/>
        <a:lstStyle/>
        <a:p>
          <a:endParaRPr lang="pt-BR"/>
        </a:p>
      </dgm:t>
    </dgm:pt>
    <dgm:pt modelId="{F11EFEF8-6D50-4C5E-9C9D-79F8490A8295}">
      <dgm:prSet phldrT="[Texto]"/>
      <dgm:spPr>
        <a:solidFill>
          <a:srgbClr val="5A4E5C"/>
        </a:solidFill>
      </dgm:spPr>
      <dgm:t>
        <a:bodyPr/>
        <a:lstStyle/>
        <a:p>
          <a:r>
            <a:rPr lang="pt-BR" dirty="0" smtClean="0"/>
            <a:t>Programação</a:t>
          </a:r>
          <a:endParaRPr lang="pt-BR" dirty="0"/>
        </a:p>
      </dgm:t>
    </dgm:pt>
    <dgm:pt modelId="{55BD7302-272E-4956-B166-F4B30DDCE2E4}" type="parTrans" cxnId="{E8B04971-70F6-4460-95A3-37A85CE0C190}">
      <dgm:prSet/>
      <dgm:spPr/>
      <dgm:t>
        <a:bodyPr/>
        <a:lstStyle/>
        <a:p>
          <a:endParaRPr lang="pt-BR"/>
        </a:p>
      </dgm:t>
    </dgm:pt>
    <dgm:pt modelId="{8AC643B0-B01C-43A2-9A0B-81861FA7C8D7}" type="sibTrans" cxnId="{E8B04971-70F6-4460-95A3-37A85CE0C190}">
      <dgm:prSet/>
      <dgm:spPr/>
      <dgm:t>
        <a:bodyPr/>
        <a:lstStyle/>
        <a:p>
          <a:endParaRPr lang="pt-BR"/>
        </a:p>
      </dgm:t>
    </dgm:pt>
    <dgm:pt modelId="{528D24AB-3C02-4000-A18D-C44CADCA526D}">
      <dgm:prSet phldrT="[Texto]"/>
      <dgm:spPr>
        <a:solidFill>
          <a:srgbClr val="DA5072"/>
        </a:solidFill>
      </dgm:spPr>
      <dgm:t>
        <a:bodyPr/>
        <a:lstStyle/>
        <a:p>
          <a:r>
            <a:rPr lang="pt-BR" dirty="0" smtClean="0"/>
            <a:t>Empacotamento</a:t>
          </a:r>
          <a:endParaRPr lang="pt-BR" dirty="0"/>
        </a:p>
      </dgm:t>
    </dgm:pt>
    <dgm:pt modelId="{8CD0A9C2-533D-41FF-BA33-E3E8ACA69660}" type="parTrans" cxnId="{8F5A147B-0FE3-4C6D-8CE4-AD2503A601A3}">
      <dgm:prSet/>
      <dgm:spPr/>
      <dgm:t>
        <a:bodyPr/>
        <a:lstStyle/>
        <a:p>
          <a:endParaRPr lang="pt-BR"/>
        </a:p>
      </dgm:t>
    </dgm:pt>
    <dgm:pt modelId="{0A9A319B-CD5C-43FF-9F1F-1EC3A8E7C3E2}" type="sibTrans" cxnId="{8F5A147B-0FE3-4C6D-8CE4-AD2503A601A3}">
      <dgm:prSet/>
      <dgm:spPr/>
      <dgm:t>
        <a:bodyPr/>
        <a:lstStyle/>
        <a:p>
          <a:endParaRPr lang="pt-BR"/>
        </a:p>
      </dgm:t>
    </dgm:pt>
    <dgm:pt modelId="{DF1B37EE-81C4-4712-A036-8BD102F56370}">
      <dgm:prSet phldrT="[Texto]"/>
      <dgm:spPr>
        <a:solidFill>
          <a:srgbClr val="FEE1B3"/>
        </a:solidFill>
      </dgm:spPr>
      <dgm:t>
        <a:bodyPr/>
        <a:lstStyle/>
        <a:p>
          <a:r>
            <a:rPr lang="pt-BR" dirty="0" smtClean="0">
              <a:solidFill>
                <a:schemeClr val="tx1"/>
              </a:solidFill>
            </a:rPr>
            <a:t>Distribuição</a:t>
          </a:r>
          <a:endParaRPr lang="pt-BR" dirty="0">
            <a:solidFill>
              <a:schemeClr val="tx1"/>
            </a:solidFill>
          </a:endParaRPr>
        </a:p>
      </dgm:t>
    </dgm:pt>
    <dgm:pt modelId="{9FA5AE51-0845-4006-8D56-2A349AF8CEEC}" type="parTrans" cxnId="{0BD06215-82AE-481C-ADA5-1D3FCF038F22}">
      <dgm:prSet/>
      <dgm:spPr/>
      <dgm:t>
        <a:bodyPr/>
        <a:lstStyle/>
        <a:p>
          <a:endParaRPr lang="pt-BR"/>
        </a:p>
      </dgm:t>
    </dgm:pt>
    <dgm:pt modelId="{9A854836-B71E-4A87-B674-2CB2C708F01F}" type="sibTrans" cxnId="{0BD06215-82AE-481C-ADA5-1D3FCF038F22}">
      <dgm:prSet/>
      <dgm:spPr/>
      <dgm:t>
        <a:bodyPr/>
        <a:lstStyle/>
        <a:p>
          <a:endParaRPr lang="pt-BR"/>
        </a:p>
      </dgm:t>
    </dgm:pt>
    <dgm:pt modelId="{157894CC-678B-488E-B841-E39856E23C72}" type="pres">
      <dgm:prSet presAssocID="{A693421B-3982-4D14-91F4-D6EC63CDABD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3ACFCF6-EA87-46D6-979B-D68B3EFE4143}" type="pres">
      <dgm:prSet presAssocID="{CECA7C12-12A4-452F-96D4-EAE47943AF8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742E9D-9751-4091-BA11-667E28B7C744}" type="pres">
      <dgm:prSet presAssocID="{A8ACB429-B643-4A21-933F-D6A747C5189B}" presName="sibTrans" presStyleLbl="sibTrans1D1" presStyleIdx="0" presStyleCnt="3"/>
      <dgm:spPr/>
      <dgm:t>
        <a:bodyPr/>
        <a:lstStyle/>
        <a:p>
          <a:endParaRPr lang="pt-BR"/>
        </a:p>
      </dgm:t>
    </dgm:pt>
    <dgm:pt modelId="{0BDC8A66-BC7D-439C-939C-5C0F85C12E06}" type="pres">
      <dgm:prSet presAssocID="{A8ACB429-B643-4A21-933F-D6A747C5189B}" presName="connectorText" presStyleLbl="sibTrans1D1" presStyleIdx="0" presStyleCnt="3"/>
      <dgm:spPr/>
      <dgm:t>
        <a:bodyPr/>
        <a:lstStyle/>
        <a:p>
          <a:endParaRPr lang="pt-BR"/>
        </a:p>
      </dgm:t>
    </dgm:pt>
    <dgm:pt modelId="{DB683AE5-3EA4-4A31-808F-A01373CBA9A0}" type="pres">
      <dgm:prSet presAssocID="{F11EFEF8-6D50-4C5E-9C9D-79F8490A8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5F2B728-767B-480E-8774-43D12516153A}" type="pres">
      <dgm:prSet presAssocID="{8AC643B0-B01C-43A2-9A0B-81861FA7C8D7}" presName="sibTrans" presStyleLbl="sibTrans1D1" presStyleIdx="1" presStyleCnt="3"/>
      <dgm:spPr/>
      <dgm:t>
        <a:bodyPr/>
        <a:lstStyle/>
        <a:p>
          <a:endParaRPr lang="pt-BR"/>
        </a:p>
      </dgm:t>
    </dgm:pt>
    <dgm:pt modelId="{76EF1FF8-63C9-40DC-BD77-79CFA6B3EED0}" type="pres">
      <dgm:prSet presAssocID="{8AC643B0-B01C-43A2-9A0B-81861FA7C8D7}" presName="connectorText" presStyleLbl="sibTrans1D1" presStyleIdx="1" presStyleCnt="3"/>
      <dgm:spPr/>
      <dgm:t>
        <a:bodyPr/>
        <a:lstStyle/>
        <a:p>
          <a:endParaRPr lang="pt-BR"/>
        </a:p>
      </dgm:t>
    </dgm:pt>
    <dgm:pt modelId="{46C9780F-C810-412E-B9C5-61FC982CDC76}" type="pres">
      <dgm:prSet presAssocID="{528D24AB-3C02-4000-A18D-C44CADCA526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14D370-7C6F-443A-9628-26250203A2C4}" type="pres">
      <dgm:prSet presAssocID="{0A9A319B-CD5C-43FF-9F1F-1EC3A8E7C3E2}" presName="sibTrans" presStyleLbl="sibTrans1D1" presStyleIdx="2" presStyleCnt="3"/>
      <dgm:spPr/>
      <dgm:t>
        <a:bodyPr/>
        <a:lstStyle/>
        <a:p>
          <a:endParaRPr lang="pt-BR"/>
        </a:p>
      </dgm:t>
    </dgm:pt>
    <dgm:pt modelId="{A93AFF2F-8BCB-4493-B60A-0EBAF202C64A}" type="pres">
      <dgm:prSet presAssocID="{0A9A319B-CD5C-43FF-9F1F-1EC3A8E7C3E2}" presName="connectorText" presStyleLbl="sibTrans1D1" presStyleIdx="2" presStyleCnt="3"/>
      <dgm:spPr/>
      <dgm:t>
        <a:bodyPr/>
        <a:lstStyle/>
        <a:p>
          <a:endParaRPr lang="pt-BR"/>
        </a:p>
      </dgm:t>
    </dgm:pt>
    <dgm:pt modelId="{4C40D449-B396-4A79-84FA-DFD0412C90B3}" type="pres">
      <dgm:prSet presAssocID="{DF1B37EE-81C4-4712-A036-8BD102F5637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8426282-C8F1-4E6A-9711-A5EF658BF505}" srcId="{A693421B-3982-4D14-91F4-D6EC63CDABD6}" destId="{CECA7C12-12A4-452F-96D4-EAE47943AF8B}" srcOrd="0" destOrd="0" parTransId="{6A7BCA4C-8DFF-45DD-AF22-D70D41BF7B0B}" sibTransId="{A8ACB429-B643-4A21-933F-D6A747C5189B}"/>
    <dgm:cxn modelId="{0BD06215-82AE-481C-ADA5-1D3FCF038F22}" srcId="{A693421B-3982-4D14-91F4-D6EC63CDABD6}" destId="{DF1B37EE-81C4-4712-A036-8BD102F56370}" srcOrd="3" destOrd="0" parTransId="{9FA5AE51-0845-4006-8D56-2A349AF8CEEC}" sibTransId="{9A854836-B71E-4A87-B674-2CB2C708F01F}"/>
    <dgm:cxn modelId="{3C51CCBC-7E2A-492B-B261-28EB237E4337}" type="presOf" srcId="{A8ACB429-B643-4A21-933F-D6A747C5189B}" destId="{0BDC8A66-BC7D-439C-939C-5C0F85C12E06}" srcOrd="1" destOrd="0" presId="urn:microsoft.com/office/officeart/2005/8/layout/bProcess3"/>
    <dgm:cxn modelId="{845CDFC8-E650-48E9-B280-93555D540F5E}" type="presOf" srcId="{CECA7C12-12A4-452F-96D4-EAE47943AF8B}" destId="{03ACFCF6-EA87-46D6-979B-D68B3EFE4143}" srcOrd="0" destOrd="0" presId="urn:microsoft.com/office/officeart/2005/8/layout/bProcess3"/>
    <dgm:cxn modelId="{ECCB80E5-95C5-4F99-8AE1-70FB7E330162}" type="presOf" srcId="{0A9A319B-CD5C-43FF-9F1F-1EC3A8E7C3E2}" destId="{1C14D370-7C6F-443A-9628-26250203A2C4}" srcOrd="0" destOrd="0" presId="urn:microsoft.com/office/officeart/2005/8/layout/bProcess3"/>
    <dgm:cxn modelId="{7BEBECBC-F48B-4BBD-A360-2C40EFB8BB11}" type="presOf" srcId="{A693421B-3982-4D14-91F4-D6EC63CDABD6}" destId="{157894CC-678B-488E-B841-E39856E23C72}" srcOrd="0" destOrd="0" presId="urn:microsoft.com/office/officeart/2005/8/layout/bProcess3"/>
    <dgm:cxn modelId="{BA9C89A6-BC32-4C05-AD6F-B590524B6E20}" type="presOf" srcId="{DF1B37EE-81C4-4712-A036-8BD102F56370}" destId="{4C40D449-B396-4A79-84FA-DFD0412C90B3}" srcOrd="0" destOrd="0" presId="urn:microsoft.com/office/officeart/2005/8/layout/bProcess3"/>
    <dgm:cxn modelId="{E8B04971-70F6-4460-95A3-37A85CE0C190}" srcId="{A693421B-3982-4D14-91F4-D6EC63CDABD6}" destId="{F11EFEF8-6D50-4C5E-9C9D-79F8490A8295}" srcOrd="1" destOrd="0" parTransId="{55BD7302-272E-4956-B166-F4B30DDCE2E4}" sibTransId="{8AC643B0-B01C-43A2-9A0B-81861FA7C8D7}"/>
    <dgm:cxn modelId="{21C9EB4E-C6E7-488E-AD86-5857A048E87A}" type="presOf" srcId="{8AC643B0-B01C-43A2-9A0B-81861FA7C8D7}" destId="{76EF1FF8-63C9-40DC-BD77-79CFA6B3EED0}" srcOrd="1" destOrd="0" presId="urn:microsoft.com/office/officeart/2005/8/layout/bProcess3"/>
    <dgm:cxn modelId="{42169F31-7EC1-41D0-B2CE-257CB777F51D}" type="presOf" srcId="{F11EFEF8-6D50-4C5E-9C9D-79F8490A8295}" destId="{DB683AE5-3EA4-4A31-808F-A01373CBA9A0}" srcOrd="0" destOrd="0" presId="urn:microsoft.com/office/officeart/2005/8/layout/bProcess3"/>
    <dgm:cxn modelId="{8663F5C9-8DD0-4E70-9CA1-71F41EC1BF6D}" type="presOf" srcId="{A8ACB429-B643-4A21-933F-D6A747C5189B}" destId="{C6742E9D-9751-4091-BA11-667E28B7C744}" srcOrd="0" destOrd="0" presId="urn:microsoft.com/office/officeart/2005/8/layout/bProcess3"/>
    <dgm:cxn modelId="{028710B2-980F-4084-B199-CDBFBEDB1B30}" type="presOf" srcId="{0A9A319B-CD5C-43FF-9F1F-1EC3A8E7C3E2}" destId="{A93AFF2F-8BCB-4493-B60A-0EBAF202C64A}" srcOrd="1" destOrd="0" presId="urn:microsoft.com/office/officeart/2005/8/layout/bProcess3"/>
    <dgm:cxn modelId="{8F5A147B-0FE3-4C6D-8CE4-AD2503A601A3}" srcId="{A693421B-3982-4D14-91F4-D6EC63CDABD6}" destId="{528D24AB-3C02-4000-A18D-C44CADCA526D}" srcOrd="2" destOrd="0" parTransId="{8CD0A9C2-533D-41FF-BA33-E3E8ACA69660}" sibTransId="{0A9A319B-CD5C-43FF-9F1F-1EC3A8E7C3E2}"/>
    <dgm:cxn modelId="{85344A0D-7DD3-4EA6-BD8C-7C7E470A7621}" type="presOf" srcId="{8AC643B0-B01C-43A2-9A0B-81861FA7C8D7}" destId="{B5F2B728-767B-480E-8774-43D12516153A}" srcOrd="0" destOrd="0" presId="urn:microsoft.com/office/officeart/2005/8/layout/bProcess3"/>
    <dgm:cxn modelId="{1BE85030-8653-4C95-A52E-EA6C7EFD8B83}" type="presOf" srcId="{528D24AB-3C02-4000-A18D-C44CADCA526D}" destId="{46C9780F-C810-412E-B9C5-61FC982CDC76}" srcOrd="0" destOrd="0" presId="urn:microsoft.com/office/officeart/2005/8/layout/bProcess3"/>
    <dgm:cxn modelId="{CAAEA953-20BB-4E88-9FA6-A00A2428C62B}" type="presParOf" srcId="{157894CC-678B-488E-B841-E39856E23C72}" destId="{03ACFCF6-EA87-46D6-979B-D68B3EFE4143}" srcOrd="0" destOrd="0" presId="urn:microsoft.com/office/officeart/2005/8/layout/bProcess3"/>
    <dgm:cxn modelId="{6C11082C-9716-4B1C-A452-D2EB63463B00}" type="presParOf" srcId="{157894CC-678B-488E-B841-E39856E23C72}" destId="{C6742E9D-9751-4091-BA11-667E28B7C744}" srcOrd="1" destOrd="0" presId="urn:microsoft.com/office/officeart/2005/8/layout/bProcess3"/>
    <dgm:cxn modelId="{674349FD-F920-4DC4-8C84-15F8E895EC86}" type="presParOf" srcId="{C6742E9D-9751-4091-BA11-667E28B7C744}" destId="{0BDC8A66-BC7D-439C-939C-5C0F85C12E06}" srcOrd="0" destOrd="0" presId="urn:microsoft.com/office/officeart/2005/8/layout/bProcess3"/>
    <dgm:cxn modelId="{1A7879E7-7AF3-4E85-94C7-36AC0AEB1114}" type="presParOf" srcId="{157894CC-678B-488E-B841-E39856E23C72}" destId="{DB683AE5-3EA4-4A31-808F-A01373CBA9A0}" srcOrd="2" destOrd="0" presId="urn:microsoft.com/office/officeart/2005/8/layout/bProcess3"/>
    <dgm:cxn modelId="{831FF013-B886-43CF-8E5A-9FE53180860B}" type="presParOf" srcId="{157894CC-678B-488E-B841-E39856E23C72}" destId="{B5F2B728-767B-480E-8774-43D12516153A}" srcOrd="3" destOrd="0" presId="urn:microsoft.com/office/officeart/2005/8/layout/bProcess3"/>
    <dgm:cxn modelId="{EE739B2F-AC6A-4304-84BF-34B0C0ACF13F}" type="presParOf" srcId="{B5F2B728-767B-480E-8774-43D12516153A}" destId="{76EF1FF8-63C9-40DC-BD77-79CFA6B3EED0}" srcOrd="0" destOrd="0" presId="urn:microsoft.com/office/officeart/2005/8/layout/bProcess3"/>
    <dgm:cxn modelId="{EADC177B-9C17-446F-A788-7AC1D1529CC8}" type="presParOf" srcId="{157894CC-678B-488E-B841-E39856E23C72}" destId="{46C9780F-C810-412E-B9C5-61FC982CDC76}" srcOrd="4" destOrd="0" presId="urn:microsoft.com/office/officeart/2005/8/layout/bProcess3"/>
    <dgm:cxn modelId="{493064AA-D9E2-466A-A163-2EEA46A66563}" type="presParOf" srcId="{157894CC-678B-488E-B841-E39856E23C72}" destId="{1C14D370-7C6F-443A-9628-26250203A2C4}" srcOrd="5" destOrd="0" presId="urn:microsoft.com/office/officeart/2005/8/layout/bProcess3"/>
    <dgm:cxn modelId="{CE1CB2FA-33E8-4459-AE0C-0591A544B0D1}" type="presParOf" srcId="{1C14D370-7C6F-443A-9628-26250203A2C4}" destId="{A93AFF2F-8BCB-4493-B60A-0EBAF202C64A}" srcOrd="0" destOrd="0" presId="urn:microsoft.com/office/officeart/2005/8/layout/bProcess3"/>
    <dgm:cxn modelId="{2BEF6B06-6A05-4144-B9DB-F571FE2C3B54}" type="presParOf" srcId="{157894CC-678B-488E-B841-E39856E23C72}" destId="{4C40D449-B396-4A79-84FA-DFD0412C90B3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42E9D-9751-4091-BA11-667E28B7C744}">
      <dsp:nvSpPr>
        <dsp:cNvPr id="0" name=""/>
        <dsp:cNvSpPr/>
      </dsp:nvSpPr>
      <dsp:spPr>
        <a:xfrm>
          <a:off x="2377854" y="1194646"/>
          <a:ext cx="516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21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2622289" y="1237632"/>
        <a:ext cx="27340" cy="5468"/>
      </dsp:txXfrm>
    </dsp:sp>
    <dsp:sp modelId="{03ACFCF6-EA87-46D6-979B-D68B3EFE4143}">
      <dsp:nvSpPr>
        <dsp:cNvPr id="0" name=""/>
        <dsp:cNvSpPr/>
      </dsp:nvSpPr>
      <dsp:spPr>
        <a:xfrm>
          <a:off x="2219" y="527135"/>
          <a:ext cx="2377435" cy="1426461"/>
        </a:xfrm>
        <a:prstGeom prst="rect">
          <a:avLst/>
        </a:prstGeom>
        <a:solidFill>
          <a:srgbClr val="3D8A9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Produção</a:t>
          </a:r>
          <a:endParaRPr lang="pt-BR" sz="2300" kern="1200" dirty="0"/>
        </a:p>
      </dsp:txBody>
      <dsp:txXfrm>
        <a:off x="2219" y="527135"/>
        <a:ext cx="2377435" cy="1426461"/>
      </dsp:txXfrm>
    </dsp:sp>
    <dsp:sp modelId="{B5F2B728-767B-480E-8774-43D12516153A}">
      <dsp:nvSpPr>
        <dsp:cNvPr id="0" name=""/>
        <dsp:cNvSpPr/>
      </dsp:nvSpPr>
      <dsp:spPr>
        <a:xfrm>
          <a:off x="5302100" y="1194646"/>
          <a:ext cx="516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21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5546535" y="1237632"/>
        <a:ext cx="27340" cy="5468"/>
      </dsp:txXfrm>
    </dsp:sp>
    <dsp:sp modelId="{DB683AE5-3EA4-4A31-808F-A01373CBA9A0}">
      <dsp:nvSpPr>
        <dsp:cNvPr id="0" name=""/>
        <dsp:cNvSpPr/>
      </dsp:nvSpPr>
      <dsp:spPr>
        <a:xfrm>
          <a:off x="2926465" y="527135"/>
          <a:ext cx="2377435" cy="1426461"/>
        </a:xfrm>
        <a:prstGeom prst="rect">
          <a:avLst/>
        </a:prstGeom>
        <a:solidFill>
          <a:srgbClr val="5A4E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Programação</a:t>
          </a:r>
          <a:endParaRPr lang="pt-BR" sz="2300" kern="1200" dirty="0"/>
        </a:p>
      </dsp:txBody>
      <dsp:txXfrm>
        <a:off x="2926465" y="527135"/>
        <a:ext cx="2377435" cy="1426461"/>
      </dsp:txXfrm>
    </dsp:sp>
    <dsp:sp modelId="{1C14D370-7C6F-443A-9628-26250203A2C4}">
      <dsp:nvSpPr>
        <dsp:cNvPr id="0" name=""/>
        <dsp:cNvSpPr/>
      </dsp:nvSpPr>
      <dsp:spPr>
        <a:xfrm>
          <a:off x="8226345" y="1194646"/>
          <a:ext cx="516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21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8470780" y="1237632"/>
        <a:ext cx="27340" cy="5468"/>
      </dsp:txXfrm>
    </dsp:sp>
    <dsp:sp modelId="{46C9780F-C810-412E-B9C5-61FC982CDC76}">
      <dsp:nvSpPr>
        <dsp:cNvPr id="0" name=""/>
        <dsp:cNvSpPr/>
      </dsp:nvSpPr>
      <dsp:spPr>
        <a:xfrm>
          <a:off x="5850710" y="527135"/>
          <a:ext cx="2377435" cy="1426461"/>
        </a:xfrm>
        <a:prstGeom prst="rect">
          <a:avLst/>
        </a:prstGeom>
        <a:solidFill>
          <a:srgbClr val="DA50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Empacotamento</a:t>
          </a:r>
          <a:endParaRPr lang="pt-BR" sz="2300" kern="1200" dirty="0"/>
        </a:p>
      </dsp:txBody>
      <dsp:txXfrm>
        <a:off x="5850710" y="527135"/>
        <a:ext cx="2377435" cy="1426461"/>
      </dsp:txXfrm>
    </dsp:sp>
    <dsp:sp modelId="{4C40D449-B396-4A79-84FA-DFD0412C90B3}">
      <dsp:nvSpPr>
        <dsp:cNvPr id="0" name=""/>
        <dsp:cNvSpPr/>
      </dsp:nvSpPr>
      <dsp:spPr>
        <a:xfrm>
          <a:off x="8774956" y="527135"/>
          <a:ext cx="2377435" cy="1426461"/>
        </a:xfrm>
        <a:prstGeom prst="rect">
          <a:avLst/>
        </a:prstGeom>
        <a:solidFill>
          <a:srgbClr val="FEE1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/>
              </a:solidFill>
            </a:rPr>
            <a:t>Distribuição</a:t>
          </a:r>
          <a:endParaRPr lang="pt-BR" sz="2300" kern="1200" dirty="0">
            <a:solidFill>
              <a:schemeClr val="tx1"/>
            </a:solidFill>
          </a:endParaRPr>
        </a:p>
      </dsp:txBody>
      <dsp:txXfrm>
        <a:off x="8774956" y="527135"/>
        <a:ext cx="2377435" cy="14264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42E9D-9751-4091-BA11-667E28B7C744}">
      <dsp:nvSpPr>
        <dsp:cNvPr id="0" name=""/>
        <dsp:cNvSpPr/>
      </dsp:nvSpPr>
      <dsp:spPr>
        <a:xfrm>
          <a:off x="2377854" y="1194646"/>
          <a:ext cx="516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21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2622289" y="1237632"/>
        <a:ext cx="27340" cy="5468"/>
      </dsp:txXfrm>
    </dsp:sp>
    <dsp:sp modelId="{03ACFCF6-EA87-46D6-979B-D68B3EFE4143}">
      <dsp:nvSpPr>
        <dsp:cNvPr id="0" name=""/>
        <dsp:cNvSpPr/>
      </dsp:nvSpPr>
      <dsp:spPr>
        <a:xfrm>
          <a:off x="2219" y="527135"/>
          <a:ext cx="2377435" cy="1426461"/>
        </a:xfrm>
        <a:prstGeom prst="rect">
          <a:avLst/>
        </a:prstGeom>
        <a:solidFill>
          <a:srgbClr val="3D8A9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Produção</a:t>
          </a:r>
          <a:endParaRPr lang="pt-BR" sz="2300" kern="1200" dirty="0"/>
        </a:p>
      </dsp:txBody>
      <dsp:txXfrm>
        <a:off x="2219" y="527135"/>
        <a:ext cx="2377435" cy="1426461"/>
      </dsp:txXfrm>
    </dsp:sp>
    <dsp:sp modelId="{B5F2B728-767B-480E-8774-43D12516153A}">
      <dsp:nvSpPr>
        <dsp:cNvPr id="0" name=""/>
        <dsp:cNvSpPr/>
      </dsp:nvSpPr>
      <dsp:spPr>
        <a:xfrm>
          <a:off x="5302100" y="1194646"/>
          <a:ext cx="516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21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5546535" y="1237632"/>
        <a:ext cx="27340" cy="5468"/>
      </dsp:txXfrm>
    </dsp:sp>
    <dsp:sp modelId="{DB683AE5-3EA4-4A31-808F-A01373CBA9A0}">
      <dsp:nvSpPr>
        <dsp:cNvPr id="0" name=""/>
        <dsp:cNvSpPr/>
      </dsp:nvSpPr>
      <dsp:spPr>
        <a:xfrm>
          <a:off x="2926465" y="527135"/>
          <a:ext cx="2377435" cy="1426461"/>
        </a:xfrm>
        <a:prstGeom prst="rect">
          <a:avLst/>
        </a:prstGeom>
        <a:solidFill>
          <a:srgbClr val="5A4E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Programação</a:t>
          </a:r>
          <a:endParaRPr lang="pt-BR" sz="2300" kern="1200" dirty="0"/>
        </a:p>
      </dsp:txBody>
      <dsp:txXfrm>
        <a:off x="2926465" y="527135"/>
        <a:ext cx="2377435" cy="1426461"/>
      </dsp:txXfrm>
    </dsp:sp>
    <dsp:sp modelId="{1C14D370-7C6F-443A-9628-26250203A2C4}">
      <dsp:nvSpPr>
        <dsp:cNvPr id="0" name=""/>
        <dsp:cNvSpPr/>
      </dsp:nvSpPr>
      <dsp:spPr>
        <a:xfrm>
          <a:off x="8226345" y="1194646"/>
          <a:ext cx="516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21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8470780" y="1237632"/>
        <a:ext cx="27340" cy="5468"/>
      </dsp:txXfrm>
    </dsp:sp>
    <dsp:sp modelId="{46C9780F-C810-412E-B9C5-61FC982CDC76}">
      <dsp:nvSpPr>
        <dsp:cNvPr id="0" name=""/>
        <dsp:cNvSpPr/>
      </dsp:nvSpPr>
      <dsp:spPr>
        <a:xfrm>
          <a:off x="5850710" y="527135"/>
          <a:ext cx="2377435" cy="1426461"/>
        </a:xfrm>
        <a:prstGeom prst="rect">
          <a:avLst/>
        </a:prstGeom>
        <a:solidFill>
          <a:srgbClr val="DA50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Empacotamento</a:t>
          </a:r>
          <a:endParaRPr lang="pt-BR" sz="2300" kern="1200" dirty="0"/>
        </a:p>
      </dsp:txBody>
      <dsp:txXfrm>
        <a:off x="5850710" y="527135"/>
        <a:ext cx="2377435" cy="1426461"/>
      </dsp:txXfrm>
    </dsp:sp>
    <dsp:sp modelId="{4C40D449-B396-4A79-84FA-DFD0412C90B3}">
      <dsp:nvSpPr>
        <dsp:cNvPr id="0" name=""/>
        <dsp:cNvSpPr/>
      </dsp:nvSpPr>
      <dsp:spPr>
        <a:xfrm>
          <a:off x="8774956" y="527135"/>
          <a:ext cx="2377435" cy="1426461"/>
        </a:xfrm>
        <a:prstGeom prst="rect">
          <a:avLst/>
        </a:prstGeom>
        <a:solidFill>
          <a:srgbClr val="FEE1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/>
              </a:solidFill>
            </a:rPr>
            <a:t>Distribuição</a:t>
          </a:r>
          <a:endParaRPr lang="pt-BR" sz="2300" kern="1200" dirty="0">
            <a:solidFill>
              <a:schemeClr val="tx1"/>
            </a:solidFill>
          </a:endParaRPr>
        </a:p>
      </dsp:txBody>
      <dsp:txXfrm>
        <a:off x="8774956" y="527135"/>
        <a:ext cx="2377435" cy="14264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42E9D-9751-4091-BA11-667E28B7C744}">
      <dsp:nvSpPr>
        <dsp:cNvPr id="0" name=""/>
        <dsp:cNvSpPr/>
      </dsp:nvSpPr>
      <dsp:spPr>
        <a:xfrm>
          <a:off x="2377854" y="1194646"/>
          <a:ext cx="516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21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2622289" y="1237632"/>
        <a:ext cx="27340" cy="5468"/>
      </dsp:txXfrm>
    </dsp:sp>
    <dsp:sp modelId="{03ACFCF6-EA87-46D6-979B-D68B3EFE4143}">
      <dsp:nvSpPr>
        <dsp:cNvPr id="0" name=""/>
        <dsp:cNvSpPr/>
      </dsp:nvSpPr>
      <dsp:spPr>
        <a:xfrm>
          <a:off x="2219" y="527135"/>
          <a:ext cx="2377435" cy="1426461"/>
        </a:xfrm>
        <a:prstGeom prst="rect">
          <a:avLst/>
        </a:prstGeom>
        <a:solidFill>
          <a:srgbClr val="3D8A9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Produção</a:t>
          </a:r>
          <a:endParaRPr lang="pt-BR" sz="2300" kern="1200" dirty="0"/>
        </a:p>
      </dsp:txBody>
      <dsp:txXfrm>
        <a:off x="2219" y="527135"/>
        <a:ext cx="2377435" cy="1426461"/>
      </dsp:txXfrm>
    </dsp:sp>
    <dsp:sp modelId="{B5F2B728-767B-480E-8774-43D12516153A}">
      <dsp:nvSpPr>
        <dsp:cNvPr id="0" name=""/>
        <dsp:cNvSpPr/>
      </dsp:nvSpPr>
      <dsp:spPr>
        <a:xfrm>
          <a:off x="5302100" y="1194646"/>
          <a:ext cx="516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21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5546535" y="1237632"/>
        <a:ext cx="27340" cy="5468"/>
      </dsp:txXfrm>
    </dsp:sp>
    <dsp:sp modelId="{DB683AE5-3EA4-4A31-808F-A01373CBA9A0}">
      <dsp:nvSpPr>
        <dsp:cNvPr id="0" name=""/>
        <dsp:cNvSpPr/>
      </dsp:nvSpPr>
      <dsp:spPr>
        <a:xfrm>
          <a:off x="2926465" y="527135"/>
          <a:ext cx="2377435" cy="1426461"/>
        </a:xfrm>
        <a:prstGeom prst="rect">
          <a:avLst/>
        </a:prstGeom>
        <a:solidFill>
          <a:srgbClr val="5A4E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Programação</a:t>
          </a:r>
          <a:endParaRPr lang="pt-BR" sz="2300" kern="1200" dirty="0"/>
        </a:p>
      </dsp:txBody>
      <dsp:txXfrm>
        <a:off x="2926465" y="527135"/>
        <a:ext cx="2377435" cy="1426461"/>
      </dsp:txXfrm>
    </dsp:sp>
    <dsp:sp modelId="{1C14D370-7C6F-443A-9628-26250203A2C4}">
      <dsp:nvSpPr>
        <dsp:cNvPr id="0" name=""/>
        <dsp:cNvSpPr/>
      </dsp:nvSpPr>
      <dsp:spPr>
        <a:xfrm>
          <a:off x="8226345" y="1194646"/>
          <a:ext cx="516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21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8470780" y="1237632"/>
        <a:ext cx="27340" cy="5468"/>
      </dsp:txXfrm>
    </dsp:sp>
    <dsp:sp modelId="{46C9780F-C810-412E-B9C5-61FC982CDC76}">
      <dsp:nvSpPr>
        <dsp:cNvPr id="0" name=""/>
        <dsp:cNvSpPr/>
      </dsp:nvSpPr>
      <dsp:spPr>
        <a:xfrm>
          <a:off x="5850710" y="527135"/>
          <a:ext cx="2377435" cy="1426461"/>
        </a:xfrm>
        <a:prstGeom prst="rect">
          <a:avLst/>
        </a:prstGeom>
        <a:solidFill>
          <a:srgbClr val="DA507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Empacotamento</a:t>
          </a:r>
          <a:endParaRPr lang="pt-BR" sz="2300" kern="1200" dirty="0"/>
        </a:p>
      </dsp:txBody>
      <dsp:txXfrm>
        <a:off x="5850710" y="527135"/>
        <a:ext cx="2377435" cy="1426461"/>
      </dsp:txXfrm>
    </dsp:sp>
    <dsp:sp modelId="{4C40D449-B396-4A79-84FA-DFD0412C90B3}">
      <dsp:nvSpPr>
        <dsp:cNvPr id="0" name=""/>
        <dsp:cNvSpPr/>
      </dsp:nvSpPr>
      <dsp:spPr>
        <a:xfrm>
          <a:off x="8774956" y="527135"/>
          <a:ext cx="2377435" cy="1426461"/>
        </a:xfrm>
        <a:prstGeom prst="rect">
          <a:avLst/>
        </a:prstGeom>
        <a:solidFill>
          <a:srgbClr val="FEE1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/>
              </a:solidFill>
            </a:rPr>
            <a:t>Distribuição</a:t>
          </a:r>
          <a:endParaRPr lang="pt-BR" sz="2300" kern="1200" dirty="0">
            <a:solidFill>
              <a:schemeClr val="tx1"/>
            </a:solidFill>
          </a:endParaRPr>
        </a:p>
      </dsp:txBody>
      <dsp:txXfrm>
        <a:off x="8774956" y="527135"/>
        <a:ext cx="2377435" cy="1426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39E8A-1EF1-4A48-B2BF-29CCC8310BC0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242A-AA5F-45A9-A207-9DC7903ACF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96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tr%C3%B3leo" TargetMode="External"/><Relationship Id="rId3" Type="http://schemas.openxmlformats.org/officeDocument/2006/relationships/hyperlink" Target="https://pt.wikipedia.org/wiki/Economia" TargetMode="External"/><Relationship Id="rId7" Type="http://schemas.openxmlformats.org/officeDocument/2006/relationships/hyperlink" Target="https://pt.wikipedia.org/wiki/Com%C3%A9rcio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rodu%C3%A7%C3%A3o" TargetMode="External"/><Relationship Id="rId5" Type="http://schemas.openxmlformats.org/officeDocument/2006/relationships/hyperlink" Target="https://pt.wikipedia.org/wiki/Telecomunica%C3%A7%C3%B5es" TargetMode="External"/><Relationship Id="rId4" Type="http://schemas.openxmlformats.org/officeDocument/2006/relationships/hyperlink" Target="https://pt.wikipedia.org/wiki/Energia_el%C3%A9trica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tr%C3%B3leo" TargetMode="External"/><Relationship Id="rId3" Type="http://schemas.openxmlformats.org/officeDocument/2006/relationships/hyperlink" Target="https://pt.wikipedia.org/wiki/Economia" TargetMode="External"/><Relationship Id="rId7" Type="http://schemas.openxmlformats.org/officeDocument/2006/relationships/hyperlink" Target="https://pt.wikipedia.org/wiki/Com%C3%A9rcio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rodu%C3%A7%C3%A3o" TargetMode="External"/><Relationship Id="rId5" Type="http://schemas.openxmlformats.org/officeDocument/2006/relationships/hyperlink" Target="https://pt.wikipedia.org/wiki/Telecomunica%C3%A7%C3%B5es" TargetMode="External"/><Relationship Id="rId4" Type="http://schemas.openxmlformats.org/officeDocument/2006/relationships/hyperlink" Target="https://pt.wikipedia.org/wiki/Energia_el%C3%A9trica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tr%C3%B3leo" TargetMode="External"/><Relationship Id="rId3" Type="http://schemas.openxmlformats.org/officeDocument/2006/relationships/hyperlink" Target="https://pt.wikipedia.org/wiki/Economia" TargetMode="External"/><Relationship Id="rId7" Type="http://schemas.openxmlformats.org/officeDocument/2006/relationships/hyperlink" Target="https://pt.wikipedia.org/wiki/Com%C3%A9rci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rodu%C3%A7%C3%A3o" TargetMode="External"/><Relationship Id="rId5" Type="http://schemas.openxmlformats.org/officeDocument/2006/relationships/hyperlink" Target="https://pt.wikipedia.org/wiki/Telecomunica%C3%A7%C3%B5es" TargetMode="External"/><Relationship Id="rId4" Type="http://schemas.openxmlformats.org/officeDocument/2006/relationships/hyperlink" Target="https://pt.wikipedia.org/wiki/Energia_el%C3%A9trica" TargetMode="Externa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tr%C3%B3leo" TargetMode="External"/><Relationship Id="rId3" Type="http://schemas.openxmlformats.org/officeDocument/2006/relationships/hyperlink" Target="https://pt.wikipedia.org/wiki/Economia" TargetMode="External"/><Relationship Id="rId7" Type="http://schemas.openxmlformats.org/officeDocument/2006/relationships/hyperlink" Target="https://pt.wikipedia.org/wiki/Com%C3%A9rcio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rodu%C3%A7%C3%A3o" TargetMode="External"/><Relationship Id="rId5" Type="http://schemas.openxmlformats.org/officeDocument/2006/relationships/hyperlink" Target="https://pt.wikipedia.org/wiki/Telecomunica%C3%A7%C3%B5es" TargetMode="External"/><Relationship Id="rId4" Type="http://schemas.openxmlformats.org/officeDocument/2006/relationships/hyperlink" Target="https://pt.wikipedia.org/wiki/Energia_el%C3%A9trica" TargetMode="Externa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Petr%C3%B3leo" TargetMode="External"/><Relationship Id="rId3" Type="http://schemas.openxmlformats.org/officeDocument/2006/relationships/hyperlink" Target="https://pt.wikipedia.org/wiki/Economia" TargetMode="External"/><Relationship Id="rId7" Type="http://schemas.openxmlformats.org/officeDocument/2006/relationships/hyperlink" Target="https://pt.wikipedia.org/wiki/Com%C3%A9rc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rodu%C3%A7%C3%A3o" TargetMode="External"/><Relationship Id="rId5" Type="http://schemas.openxmlformats.org/officeDocument/2006/relationships/hyperlink" Target="https://pt.wikipedia.org/wiki/Telecomunica%C3%A7%C3%B5es" TargetMode="External"/><Relationship Id="rId4" Type="http://schemas.openxmlformats.org/officeDocument/2006/relationships/hyperlink" Target="https://pt.wikipedia.org/wiki/Energia_el%C3%A9trica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4992E-FFB4-4C2B-8CBE-B69E6182B0F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1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653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78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994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4864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681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328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412">
              <a:defRPr/>
            </a:pPr>
            <a:r>
              <a:rPr lang="pt-BR" dirty="0" smtClean="0"/>
              <a:t>Mais AD - um menu exclusivo com serviços da Assembleia de Deus, como Pedidos de Oração, Endereços de Igreja e Calendário de eventos, além de outros conteúdos como Tema da Semana, Testemunho, Momento com a Bíblia e Informativo </a:t>
            </a:r>
            <a:r>
              <a:rPr lang="pt-BR" dirty="0" err="1" smtClean="0"/>
              <a:t>Evangél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52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342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035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4992E-FFB4-4C2B-8CBE-B69E6182B0F9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135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Organizar a atividade de determinado setor da </a:t>
            </a:r>
            <a:r>
              <a:rPr lang="pt-BR" dirty="0" smtClean="0">
                <a:hlinkClick r:id="rId3" tooltip="Economia"/>
              </a:rPr>
              <a:t>economia</a:t>
            </a:r>
            <a:r>
              <a:rPr lang="pt-BR" dirty="0" smtClean="0"/>
              <a:t> de um país. Exemplo dos setores de </a:t>
            </a:r>
            <a:r>
              <a:rPr lang="pt-BR" dirty="0" smtClean="0">
                <a:hlinkClick r:id="rId4" tooltip="Energia elétrica"/>
              </a:rPr>
              <a:t>energia elétrica</a:t>
            </a:r>
            <a:r>
              <a:rPr lang="pt-BR" dirty="0" smtClean="0"/>
              <a:t>, </a:t>
            </a:r>
            <a:r>
              <a:rPr lang="pt-BR" dirty="0" smtClean="0">
                <a:hlinkClick r:id="rId5" tooltip="Telecomunicações"/>
              </a:rPr>
              <a:t>telecomunicações</a:t>
            </a:r>
            <a:r>
              <a:rPr lang="pt-BR" dirty="0" smtClean="0"/>
              <a:t>, </a:t>
            </a:r>
            <a:r>
              <a:rPr lang="pt-BR" dirty="0" smtClean="0">
                <a:hlinkClick r:id="rId6" tooltip="Produção"/>
              </a:rPr>
              <a:t>produção</a:t>
            </a:r>
            <a:r>
              <a:rPr lang="pt-BR" dirty="0" smtClean="0"/>
              <a:t> e </a:t>
            </a:r>
            <a:r>
              <a:rPr lang="pt-BR" dirty="0" smtClean="0">
                <a:hlinkClick r:id="rId7" tooltip="Comércio"/>
              </a:rPr>
              <a:t>comercialização</a:t>
            </a:r>
            <a:r>
              <a:rPr lang="pt-BR" dirty="0" smtClean="0"/>
              <a:t> de </a:t>
            </a:r>
            <a:r>
              <a:rPr lang="pt-BR" dirty="0" smtClean="0">
                <a:hlinkClick r:id="rId8" tooltip="Petróleo"/>
              </a:rPr>
              <a:t>petróleo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4992E-FFB4-4C2B-8CBE-B69E6182B0F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69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Organizar a atividade de determinado setor da </a:t>
            </a:r>
            <a:r>
              <a:rPr lang="pt-BR" dirty="0" smtClean="0">
                <a:hlinkClick r:id="rId3" tooltip="Economia"/>
              </a:rPr>
              <a:t>economia</a:t>
            </a:r>
            <a:r>
              <a:rPr lang="pt-BR" dirty="0" smtClean="0"/>
              <a:t> de um país. Exemplo dos setores de </a:t>
            </a:r>
            <a:r>
              <a:rPr lang="pt-BR" dirty="0" smtClean="0">
                <a:hlinkClick r:id="rId4" tooltip="Energia elétrica"/>
              </a:rPr>
              <a:t>energia elétrica</a:t>
            </a:r>
            <a:r>
              <a:rPr lang="pt-BR" dirty="0" smtClean="0"/>
              <a:t>, </a:t>
            </a:r>
            <a:r>
              <a:rPr lang="pt-BR" dirty="0" smtClean="0">
                <a:hlinkClick r:id="rId5" tooltip="Telecomunicações"/>
              </a:rPr>
              <a:t>telecomunicações</a:t>
            </a:r>
            <a:r>
              <a:rPr lang="pt-BR" dirty="0" smtClean="0"/>
              <a:t>, </a:t>
            </a:r>
            <a:r>
              <a:rPr lang="pt-BR" dirty="0" smtClean="0">
                <a:hlinkClick r:id="rId6" tooltip="Produção"/>
              </a:rPr>
              <a:t>produção</a:t>
            </a:r>
            <a:r>
              <a:rPr lang="pt-BR" dirty="0" smtClean="0"/>
              <a:t> e </a:t>
            </a:r>
            <a:r>
              <a:rPr lang="pt-BR" dirty="0" smtClean="0">
                <a:hlinkClick r:id="rId7" tooltip="Comércio"/>
              </a:rPr>
              <a:t>comercialização</a:t>
            </a:r>
            <a:r>
              <a:rPr lang="pt-BR" dirty="0" smtClean="0"/>
              <a:t> de </a:t>
            </a:r>
            <a:r>
              <a:rPr lang="pt-BR" dirty="0" smtClean="0">
                <a:hlinkClick r:id="rId8" tooltip="Petróleo"/>
              </a:rPr>
              <a:t>petróleo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4992E-FFB4-4C2B-8CBE-B69E6182B0F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554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Organizar a atividade de determinado setor da </a:t>
            </a:r>
            <a:r>
              <a:rPr lang="pt-BR" dirty="0" smtClean="0">
                <a:hlinkClick r:id="rId3" tooltip="Economia"/>
              </a:rPr>
              <a:t>economia</a:t>
            </a:r>
            <a:r>
              <a:rPr lang="pt-BR" dirty="0" smtClean="0"/>
              <a:t> de um país. Exemplo dos setores de </a:t>
            </a:r>
            <a:r>
              <a:rPr lang="pt-BR" dirty="0" smtClean="0">
                <a:hlinkClick r:id="rId4" tooltip="Energia elétrica"/>
              </a:rPr>
              <a:t>energia elétrica</a:t>
            </a:r>
            <a:r>
              <a:rPr lang="pt-BR" dirty="0" smtClean="0"/>
              <a:t>, </a:t>
            </a:r>
            <a:r>
              <a:rPr lang="pt-BR" dirty="0" smtClean="0">
                <a:hlinkClick r:id="rId5" tooltip="Telecomunicações"/>
              </a:rPr>
              <a:t>telecomunicações</a:t>
            </a:r>
            <a:r>
              <a:rPr lang="pt-BR" dirty="0" smtClean="0"/>
              <a:t>, </a:t>
            </a:r>
            <a:r>
              <a:rPr lang="pt-BR" dirty="0" smtClean="0">
                <a:hlinkClick r:id="rId6" tooltip="Produção"/>
              </a:rPr>
              <a:t>produção</a:t>
            </a:r>
            <a:r>
              <a:rPr lang="pt-BR" dirty="0" smtClean="0"/>
              <a:t> e </a:t>
            </a:r>
            <a:r>
              <a:rPr lang="pt-BR" dirty="0" smtClean="0">
                <a:hlinkClick r:id="rId7" tooltip="Comércio"/>
              </a:rPr>
              <a:t>comercialização</a:t>
            </a:r>
            <a:r>
              <a:rPr lang="pt-BR" dirty="0" smtClean="0"/>
              <a:t> de </a:t>
            </a:r>
            <a:r>
              <a:rPr lang="pt-BR" dirty="0" smtClean="0">
                <a:hlinkClick r:id="rId8" tooltip="Petróleo"/>
              </a:rPr>
              <a:t>petróleo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4992E-FFB4-4C2B-8CBE-B69E6182B0F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220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Organizar a atividade de determinado setor da </a:t>
            </a:r>
            <a:r>
              <a:rPr lang="pt-BR" dirty="0" smtClean="0">
                <a:hlinkClick r:id="rId3" tooltip="Economia"/>
              </a:rPr>
              <a:t>economia</a:t>
            </a:r>
            <a:r>
              <a:rPr lang="pt-BR" dirty="0" smtClean="0"/>
              <a:t> de um país. Exemplo dos setores de </a:t>
            </a:r>
            <a:r>
              <a:rPr lang="pt-BR" dirty="0" smtClean="0">
                <a:hlinkClick r:id="rId4" tooltip="Energia elétrica"/>
              </a:rPr>
              <a:t>energia elétrica</a:t>
            </a:r>
            <a:r>
              <a:rPr lang="pt-BR" dirty="0" smtClean="0"/>
              <a:t>, </a:t>
            </a:r>
            <a:r>
              <a:rPr lang="pt-BR" dirty="0" smtClean="0">
                <a:hlinkClick r:id="rId5" tooltip="Telecomunicações"/>
              </a:rPr>
              <a:t>telecomunicações</a:t>
            </a:r>
            <a:r>
              <a:rPr lang="pt-BR" dirty="0" smtClean="0"/>
              <a:t>, </a:t>
            </a:r>
            <a:r>
              <a:rPr lang="pt-BR" dirty="0" smtClean="0">
                <a:hlinkClick r:id="rId6" tooltip="Produção"/>
              </a:rPr>
              <a:t>produção</a:t>
            </a:r>
            <a:r>
              <a:rPr lang="pt-BR" dirty="0" smtClean="0"/>
              <a:t> e </a:t>
            </a:r>
            <a:r>
              <a:rPr lang="pt-BR" dirty="0" smtClean="0">
                <a:hlinkClick r:id="rId7" tooltip="Comércio"/>
              </a:rPr>
              <a:t>comercialização</a:t>
            </a:r>
            <a:r>
              <a:rPr lang="pt-BR" dirty="0" smtClean="0"/>
              <a:t> de </a:t>
            </a:r>
            <a:r>
              <a:rPr lang="pt-BR" dirty="0" smtClean="0">
                <a:hlinkClick r:id="rId8" tooltip="Petróleo"/>
              </a:rPr>
              <a:t>petróleo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4992E-FFB4-4C2B-8CBE-B69E6182B0F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142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Organizar a atividade de determinado setor da </a:t>
            </a:r>
            <a:r>
              <a:rPr lang="pt-BR" dirty="0" smtClean="0">
                <a:hlinkClick r:id="rId3" tooltip="Economia"/>
              </a:rPr>
              <a:t>economia</a:t>
            </a:r>
            <a:r>
              <a:rPr lang="pt-BR" dirty="0" smtClean="0"/>
              <a:t> de um país. Exemplo dos setores de </a:t>
            </a:r>
            <a:r>
              <a:rPr lang="pt-BR" dirty="0" smtClean="0">
                <a:hlinkClick r:id="rId4" tooltip="Energia elétrica"/>
              </a:rPr>
              <a:t>energia elétrica</a:t>
            </a:r>
            <a:r>
              <a:rPr lang="pt-BR" dirty="0" smtClean="0"/>
              <a:t>, </a:t>
            </a:r>
            <a:r>
              <a:rPr lang="pt-BR" dirty="0" smtClean="0">
                <a:hlinkClick r:id="rId5" tooltip="Telecomunicações"/>
              </a:rPr>
              <a:t>telecomunicações</a:t>
            </a:r>
            <a:r>
              <a:rPr lang="pt-BR" dirty="0" smtClean="0"/>
              <a:t>, </a:t>
            </a:r>
            <a:r>
              <a:rPr lang="pt-BR" dirty="0" smtClean="0">
                <a:hlinkClick r:id="rId6" tooltip="Produção"/>
              </a:rPr>
              <a:t>produção</a:t>
            </a:r>
            <a:r>
              <a:rPr lang="pt-BR" dirty="0" smtClean="0"/>
              <a:t> e </a:t>
            </a:r>
            <a:r>
              <a:rPr lang="pt-BR" dirty="0" smtClean="0">
                <a:hlinkClick r:id="rId7" tooltip="Comércio"/>
              </a:rPr>
              <a:t>comercialização</a:t>
            </a:r>
            <a:r>
              <a:rPr lang="pt-BR" dirty="0" smtClean="0"/>
              <a:t> de </a:t>
            </a:r>
            <a:r>
              <a:rPr lang="pt-BR" dirty="0" smtClean="0">
                <a:hlinkClick r:id="rId8" tooltip="Petróleo"/>
              </a:rPr>
              <a:t>petróleo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4992E-FFB4-4C2B-8CBE-B69E6182B0F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857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234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915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FC0C1-0A0E-4CFA-9609-5CB733170F1A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40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96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28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70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8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29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58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86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09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9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81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64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40FC3-5454-47A6-86EC-90539D1A40B5}" type="datetimeFigureOut">
              <a:rPr lang="pt-BR" smtClean="0"/>
              <a:t>02/08/2017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CE585-0AC0-4DD2-8F90-108A34ABF9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9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4.mp4"/><Relationship Id="rId7" Type="http://schemas.openxmlformats.org/officeDocument/2006/relationships/image" Target="../media/image5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5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8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0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144694" y="-219405"/>
            <a:ext cx="12481387" cy="748883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7" name="Espaço Reservado para Conteúdo 4"/>
          <p:cNvSpPr>
            <a:spLocks noGrp="1"/>
          </p:cNvSpPr>
          <p:nvPr>
            <p:ph idx="1"/>
          </p:nvPr>
        </p:nvSpPr>
        <p:spPr>
          <a:xfrm>
            <a:off x="2819298" y="5253203"/>
            <a:ext cx="9215967" cy="1013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pt-BR" sz="1867" b="1" dirty="0" smtClean="0">
                <a:solidFill>
                  <a:srgbClr val="F7DD90"/>
                </a:solidFill>
              </a:rPr>
              <a:t>Fabio Camejo</a:t>
            </a:r>
            <a:endParaRPr lang="pt-BR" sz="1867" b="1" dirty="0">
              <a:solidFill>
                <a:srgbClr val="F7DD90"/>
              </a:solidFill>
            </a:endParaRPr>
          </a:p>
          <a:p>
            <a:pPr marL="0" indent="0" algn="r">
              <a:buNone/>
            </a:pPr>
            <a:r>
              <a:rPr lang="pt-BR" sz="1467" b="1" dirty="0" smtClean="0">
                <a:solidFill>
                  <a:srgbClr val="F7DD90"/>
                </a:solidFill>
              </a:rPr>
              <a:t>Especialista de Tecnologia</a:t>
            </a:r>
          </a:p>
          <a:p>
            <a:pPr marL="0" indent="0" algn="r">
              <a:buNone/>
            </a:pPr>
            <a:r>
              <a:rPr lang="pt-BR" sz="1467" b="1" dirty="0" smtClean="0">
                <a:solidFill>
                  <a:srgbClr val="F7DD90"/>
                </a:solidFill>
              </a:rPr>
              <a:t>TV GLOBO</a:t>
            </a:r>
            <a:endParaRPr lang="pt-BR" sz="1467" b="1" dirty="0">
              <a:solidFill>
                <a:srgbClr val="F7DD9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39349" y="740701"/>
            <a:ext cx="51845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rgbClr val="F7DD90"/>
                </a:solidFill>
                <a:latin typeface="Impact" panose="020B0806030902050204" pitchFamily="34" charset="0"/>
              </a:rPr>
              <a:t>Regulação de Serviços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37391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-528736" y="0"/>
            <a:ext cx="13100703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apezoide 41"/>
          <p:cNvSpPr/>
          <p:nvPr/>
        </p:nvSpPr>
        <p:spPr>
          <a:xfrm>
            <a:off x="339392" y="17008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Demanda da empresa</a:t>
            </a: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0" y="588449"/>
            <a:ext cx="121920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FLUXO DE PROJETOS</a:t>
            </a:r>
          </a:p>
        </p:txBody>
      </p:sp>
      <p:sp>
        <p:nvSpPr>
          <p:cNvPr id="22" name="Trapezoide 21"/>
          <p:cNvSpPr/>
          <p:nvPr/>
        </p:nvSpPr>
        <p:spPr>
          <a:xfrm>
            <a:off x="2401053" y="17008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Estudo de cobertura</a:t>
            </a:r>
          </a:p>
        </p:txBody>
      </p:sp>
      <p:sp>
        <p:nvSpPr>
          <p:cNvPr id="23" name="Trapezoide 22"/>
          <p:cNvSpPr/>
          <p:nvPr/>
        </p:nvSpPr>
        <p:spPr>
          <a:xfrm>
            <a:off x="4472092" y="17008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Busca de sites</a:t>
            </a:r>
          </a:p>
        </p:txBody>
      </p:sp>
      <p:sp>
        <p:nvSpPr>
          <p:cNvPr id="24" name="Trapezoide 23"/>
          <p:cNvSpPr/>
          <p:nvPr/>
        </p:nvSpPr>
        <p:spPr>
          <a:xfrm>
            <a:off x="6543131" y="17008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 err="1">
                <a:latin typeface="Cambria" panose="02040503050406030204" pitchFamily="18" charset="0"/>
              </a:rPr>
              <a:t>Dimens</a:t>
            </a:r>
            <a:r>
              <a:rPr lang="pt-BR" sz="1333" dirty="0">
                <a:latin typeface="Cambria" panose="02040503050406030204" pitchFamily="18" charset="0"/>
              </a:rPr>
              <a:t>. das estações</a:t>
            </a:r>
          </a:p>
        </p:txBody>
      </p:sp>
      <p:sp>
        <p:nvSpPr>
          <p:cNvPr id="4" name="Seta para a direita 3"/>
          <p:cNvSpPr/>
          <p:nvPr/>
        </p:nvSpPr>
        <p:spPr>
          <a:xfrm>
            <a:off x="1745193" y="1796819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Seta para a direita 25"/>
          <p:cNvSpPr/>
          <p:nvPr/>
        </p:nvSpPr>
        <p:spPr>
          <a:xfrm>
            <a:off x="3807176" y="1796819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Seta para a direita 26"/>
          <p:cNvSpPr/>
          <p:nvPr/>
        </p:nvSpPr>
        <p:spPr>
          <a:xfrm>
            <a:off x="5864503" y="1796819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8" name="Trapezoide 27"/>
          <p:cNvSpPr/>
          <p:nvPr/>
        </p:nvSpPr>
        <p:spPr>
          <a:xfrm>
            <a:off x="6543131" y="5295339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Compra de </a:t>
            </a:r>
            <a:r>
              <a:rPr lang="pt-BR" sz="1333" dirty="0" err="1">
                <a:latin typeface="Cambria" panose="02040503050406030204" pitchFamily="18" charset="0"/>
              </a:rPr>
              <a:t>equip</a:t>
            </a:r>
            <a:r>
              <a:rPr lang="pt-BR" sz="1333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9" name="Trapezoide 28"/>
          <p:cNvSpPr/>
          <p:nvPr/>
        </p:nvSpPr>
        <p:spPr>
          <a:xfrm>
            <a:off x="4472092" y="5295339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Instalação</a:t>
            </a:r>
          </a:p>
        </p:txBody>
      </p:sp>
      <p:sp>
        <p:nvSpPr>
          <p:cNvPr id="30" name="Trapezoide 29"/>
          <p:cNvSpPr/>
          <p:nvPr/>
        </p:nvSpPr>
        <p:spPr>
          <a:xfrm>
            <a:off x="2401053" y="5295339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Ativação</a:t>
            </a:r>
          </a:p>
        </p:txBody>
      </p:sp>
      <p:sp>
        <p:nvSpPr>
          <p:cNvPr id="31" name="Trapezoide 30"/>
          <p:cNvSpPr/>
          <p:nvPr/>
        </p:nvSpPr>
        <p:spPr>
          <a:xfrm>
            <a:off x="345819" y="5295339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Divulgação</a:t>
            </a:r>
          </a:p>
        </p:txBody>
      </p:sp>
      <p:sp>
        <p:nvSpPr>
          <p:cNvPr id="32" name="Seta para a direita 31"/>
          <p:cNvSpPr/>
          <p:nvPr/>
        </p:nvSpPr>
        <p:spPr>
          <a:xfrm rot="5400000">
            <a:off x="6839351" y="2828202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Seta para a direita 32"/>
          <p:cNvSpPr/>
          <p:nvPr/>
        </p:nvSpPr>
        <p:spPr>
          <a:xfrm rot="10800000">
            <a:off x="5854509" y="5445224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Seta para a direita 33"/>
          <p:cNvSpPr/>
          <p:nvPr/>
        </p:nvSpPr>
        <p:spPr>
          <a:xfrm rot="10800000">
            <a:off x="3781752" y="5445224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9" name="Seta para a direita 48"/>
          <p:cNvSpPr/>
          <p:nvPr/>
        </p:nvSpPr>
        <p:spPr>
          <a:xfrm rot="10800000">
            <a:off x="1699496" y="5445224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Trapezoide 24"/>
          <p:cNvSpPr/>
          <p:nvPr/>
        </p:nvSpPr>
        <p:spPr>
          <a:xfrm>
            <a:off x="6480043" y="3471136"/>
            <a:ext cx="1440160" cy="917971"/>
          </a:xfrm>
          <a:prstGeom prst="trapezoid">
            <a:avLst/>
          </a:prstGeom>
          <a:solidFill>
            <a:srgbClr val="97B758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33" dirty="0">
              <a:latin typeface="Cambria" panose="02040503050406030204" pitchFamily="18" charset="0"/>
            </a:endParaRPr>
          </a:p>
        </p:txBody>
      </p:sp>
      <p:sp>
        <p:nvSpPr>
          <p:cNvPr id="35" name="Seta para a direita 34"/>
          <p:cNvSpPr/>
          <p:nvPr/>
        </p:nvSpPr>
        <p:spPr>
          <a:xfrm rot="5400000">
            <a:off x="6839351" y="4652404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" name="CaixaDeTexto 4"/>
          <p:cNvSpPr txBox="1"/>
          <p:nvPr/>
        </p:nvSpPr>
        <p:spPr>
          <a:xfrm>
            <a:off x="6586047" y="3792912"/>
            <a:ext cx="13341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33" dirty="0">
                <a:solidFill>
                  <a:schemeClr val="bg1"/>
                </a:solidFill>
                <a:latin typeface="Cambria" panose="02040503050406030204" pitchFamily="18" charset="0"/>
              </a:rPr>
              <a:t>Regularização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39392" y="3710838"/>
            <a:ext cx="441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CENÁRIO 1 – RISCO BAIXO</a:t>
            </a:r>
          </a:p>
        </p:txBody>
      </p:sp>
    </p:spTree>
    <p:extLst>
      <p:ext uri="{BB962C8B-B14F-4D97-AF65-F5344CB8AC3E}">
        <p14:creationId xmlns:p14="http://schemas.microsoft.com/office/powerpoint/2010/main" val="1611828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78F8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30840" y="3936526"/>
            <a:ext cx="3460691" cy="2499388"/>
          </a:xfrm>
          <a:prstGeom prst="rect">
            <a:avLst/>
          </a:prstGeom>
        </p:spPr>
      </p:pic>
      <p:pic>
        <p:nvPicPr>
          <p:cNvPr id="18" name="C6090D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588" y="2987864"/>
            <a:ext cx="6553200" cy="344805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9546" y="837204"/>
            <a:ext cx="6838168" cy="2150660"/>
          </a:xfrm>
          <a:prstGeom prst="rect">
            <a:avLst/>
          </a:prstGeom>
        </p:spPr>
      </p:pic>
      <p:pic>
        <p:nvPicPr>
          <p:cNvPr id="1026" name="Picture 2" descr="http://blogs-images.forbes.com/kurtmarko/files/2015/08/ProjectF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9" y="773981"/>
            <a:ext cx="4160887" cy="174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virginmobileusa.com/datafreemusic/_img/banner_b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6478682" cy="699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Virgin Mobile Unlimited Plan Details Ch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41" y="1466079"/>
            <a:ext cx="7385809" cy="182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ipse 14"/>
          <p:cNvSpPr/>
          <p:nvPr/>
        </p:nvSpPr>
        <p:spPr>
          <a:xfrm>
            <a:off x="649400" y="595021"/>
            <a:ext cx="2700000" cy="27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08" y="1037229"/>
            <a:ext cx="1815585" cy="1815585"/>
          </a:xfrm>
          <a:prstGeom prst="rect">
            <a:avLst/>
          </a:prstGeom>
        </p:spPr>
      </p:pic>
      <p:sp>
        <p:nvSpPr>
          <p:cNvPr id="16" name="Retângulo de cantos arredondados 15"/>
          <p:cNvSpPr/>
          <p:nvPr/>
        </p:nvSpPr>
        <p:spPr>
          <a:xfrm>
            <a:off x="101233" y="3688311"/>
            <a:ext cx="9192892" cy="114775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O modelo tem como foco o </a:t>
            </a:r>
            <a:r>
              <a:rPr lang="pt-BR" sz="2800" b="1" dirty="0" smtClean="0">
                <a:solidFill>
                  <a:schemeClr val="tx1"/>
                </a:solidFill>
              </a:rPr>
              <a:t>público jovem</a:t>
            </a:r>
            <a:r>
              <a:rPr lang="pt-BR" sz="2400" dirty="0" smtClean="0">
                <a:solidFill>
                  <a:schemeClr val="tx1"/>
                </a:solidFill>
              </a:rPr>
              <a:t>, oferecendo planos com </a:t>
            </a:r>
            <a:r>
              <a:rPr lang="pt-BR" sz="2800" b="1" dirty="0" smtClean="0">
                <a:solidFill>
                  <a:schemeClr val="tx1"/>
                </a:solidFill>
              </a:rPr>
              <a:t>acesso ilimitado </a:t>
            </a:r>
            <a:r>
              <a:rPr lang="pt-BR" sz="2400" dirty="0" smtClean="0">
                <a:solidFill>
                  <a:schemeClr val="tx1"/>
                </a:solidFill>
              </a:rPr>
              <a:t>a uma série de serviços de </a:t>
            </a:r>
            <a:r>
              <a:rPr lang="pt-BR" sz="2800" b="1" dirty="0">
                <a:solidFill>
                  <a:schemeClr val="tx1"/>
                </a:solidFill>
              </a:rPr>
              <a:t>s</a:t>
            </a:r>
            <a:r>
              <a:rPr lang="pt-BR" sz="2800" b="1" dirty="0" smtClean="0">
                <a:solidFill>
                  <a:schemeClr val="tx1"/>
                </a:solidFill>
              </a:rPr>
              <a:t>treaming de música</a:t>
            </a:r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7011043" y="898885"/>
            <a:ext cx="482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Unlimited Data, Talk &amp; Text Included</a:t>
            </a: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2907193" y="5229353"/>
            <a:ext cx="9192892" cy="1149827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No caso de uma MVNO da TV GLOBO, o </a:t>
            </a:r>
            <a:r>
              <a:rPr lang="pt-BR" sz="2800" b="1" dirty="0" smtClean="0">
                <a:solidFill>
                  <a:schemeClr val="tx1"/>
                </a:solidFill>
              </a:rPr>
              <a:t>Globo Play </a:t>
            </a:r>
            <a:r>
              <a:rPr lang="pt-BR" sz="2400" dirty="0" smtClean="0">
                <a:solidFill>
                  <a:schemeClr val="tx1"/>
                </a:solidFill>
              </a:rPr>
              <a:t>poderia ser empregado da mesma forma</a:t>
            </a:r>
            <a:endParaRPr lang="pt-BR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0" y="0"/>
            <a:ext cx="12192000" cy="6877050"/>
            <a:chOff x="0" y="1"/>
            <a:chExt cx="12192000" cy="6877050"/>
          </a:xfrm>
        </p:grpSpPr>
        <p:pic>
          <p:nvPicPr>
            <p:cNvPr id="14" name="Picture 2" descr="http://static.guim.co.uk/sys-images/Guardian/Pix/pictures/2015/3/5/1425569206351/Businesspeople-Using-Cell-00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2"/>
            <a:stretch/>
          </p:blipFill>
          <p:spPr bwMode="auto">
            <a:xfrm>
              <a:off x="0" y="1"/>
              <a:ext cx="12192000" cy="6864824"/>
            </a:xfrm>
            <a:prstGeom prst="rect">
              <a:avLst/>
            </a:prstGeom>
            <a:solidFill>
              <a:srgbClr val="E5CCBD">
                <a:alpha val="80000"/>
              </a:srgbClr>
            </a:solidFill>
            <a:ln>
              <a:noFill/>
            </a:ln>
            <a:extLst/>
          </p:spPr>
        </p:pic>
        <p:sp>
          <p:nvSpPr>
            <p:cNvPr id="15" name="Retângulo 14"/>
            <p:cNvSpPr/>
            <p:nvPr/>
          </p:nvSpPr>
          <p:spPr>
            <a:xfrm>
              <a:off x="0" y="1"/>
              <a:ext cx="12192000" cy="6877050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pt-BR" sz="1600"/>
            </a:p>
          </p:txBody>
        </p:sp>
      </p:grpSp>
      <p:sp>
        <p:nvSpPr>
          <p:cNvPr id="8" name="Retângulo de cantos arredondados 7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Cenários possíveis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https://upload.wikimedia.org/wikipedia/pt/2/22/Logotipo_da_Rede_Glob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918" y="1677901"/>
            <a:ext cx="1708592" cy="17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de cantos arredondados 6"/>
          <p:cNvSpPr/>
          <p:nvPr/>
        </p:nvSpPr>
        <p:spPr>
          <a:xfrm>
            <a:off x="5020667" y="2075538"/>
            <a:ext cx="2033517" cy="913321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cs typeface="Arial" panose="020B0604020202020204" pitchFamily="34" charset="0"/>
              </a:rPr>
              <a:t>Credenciado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8657795" y="2075537"/>
            <a:ext cx="2033517" cy="913321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rgbClr val="040404"/>
                </a:solidFill>
              </a:rPr>
              <a:t>PO</a:t>
            </a:r>
            <a:endParaRPr lang="pt-BR" sz="2800" b="1" dirty="0">
              <a:solidFill>
                <a:srgbClr val="040404"/>
              </a:solidFill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8657795" y="5064397"/>
            <a:ext cx="2033517" cy="913321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040404"/>
                </a:solidFill>
              </a:rPr>
              <a:t>MVNA</a:t>
            </a: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5020666" y="5064397"/>
            <a:ext cx="2033517" cy="913321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cs typeface="Arial" panose="020B0604020202020204" pitchFamily="34" charset="0"/>
              </a:rPr>
              <a:t>Autorizado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2419214" y="3657600"/>
            <a:ext cx="0" cy="1105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 flipV="1">
            <a:off x="7394919" y="2532197"/>
            <a:ext cx="93021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V="1">
            <a:off x="7361827" y="5521056"/>
            <a:ext cx="93021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7237061" y="3098042"/>
            <a:ext cx="1258209" cy="1895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7237061" y="3098042"/>
            <a:ext cx="1258209" cy="1895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 flipV="1">
            <a:off x="9618487" y="3098043"/>
            <a:ext cx="56066" cy="18423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flipV="1">
            <a:off x="3835119" y="2534469"/>
            <a:ext cx="93021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de cantos arredondados 23"/>
          <p:cNvSpPr/>
          <p:nvPr/>
        </p:nvSpPr>
        <p:spPr>
          <a:xfrm>
            <a:off x="1402456" y="5064395"/>
            <a:ext cx="2033517" cy="913321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cs typeface="Arial" panose="020B0604020202020204" pitchFamily="34" charset="0"/>
              </a:rPr>
              <a:t>Divisão de pelo menos 50% do controle de empresa de telecomunicações</a:t>
            </a:r>
            <a:endParaRPr lang="pt-BR" sz="1400" b="1" dirty="0">
              <a:cs typeface="Arial" panose="020B0604020202020204" pitchFamily="34" charset="0"/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 flipV="1">
            <a:off x="3835119" y="5521054"/>
            <a:ext cx="93021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636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9" grpId="0" animBg="1"/>
      <p:bldP spid="20" grpId="0" animBg="1"/>
      <p:bldP spid="2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144694" y="-215304"/>
            <a:ext cx="12481387" cy="748883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7" name="Espaço Reservado para Conteúdo 4"/>
          <p:cNvSpPr>
            <a:spLocks noGrp="1"/>
          </p:cNvSpPr>
          <p:nvPr>
            <p:ph idx="1"/>
          </p:nvPr>
        </p:nvSpPr>
        <p:spPr>
          <a:xfrm>
            <a:off x="2819298" y="5226720"/>
            <a:ext cx="9215967" cy="1456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pt-BR" sz="1867" b="1" dirty="0">
                <a:solidFill>
                  <a:srgbClr val="F7DD90"/>
                </a:solidFill>
              </a:rPr>
              <a:t>Fabio Camejo</a:t>
            </a:r>
          </a:p>
          <a:p>
            <a:pPr marL="0" indent="0" algn="r">
              <a:buNone/>
            </a:pPr>
            <a:r>
              <a:rPr lang="pt-BR" sz="1867" b="1" dirty="0">
                <a:solidFill>
                  <a:srgbClr val="F7DD90"/>
                </a:solidFill>
              </a:rPr>
              <a:t>Adones Guerra</a:t>
            </a:r>
          </a:p>
          <a:p>
            <a:pPr marL="0" indent="0" algn="r">
              <a:buNone/>
            </a:pPr>
            <a:r>
              <a:rPr lang="pt-BR" sz="1867" b="1" dirty="0">
                <a:solidFill>
                  <a:srgbClr val="F7DD90"/>
                </a:solidFill>
              </a:rPr>
              <a:t>Felipe Filgueiras</a:t>
            </a:r>
          </a:p>
          <a:p>
            <a:pPr marL="0" indent="0" algn="r">
              <a:buNone/>
            </a:pPr>
            <a:r>
              <a:rPr lang="pt-BR" sz="1467" b="1" dirty="0">
                <a:solidFill>
                  <a:srgbClr val="F7DD90"/>
                </a:solidFill>
              </a:rPr>
              <a:t>Diretoria de Tecnologia de Transmissão e P&amp;D (DTPD) - Regularização</a:t>
            </a:r>
          </a:p>
        </p:txBody>
      </p:sp>
      <p:sp>
        <p:nvSpPr>
          <p:cNvPr id="3" name="Elipse 2"/>
          <p:cNvSpPr/>
          <p:nvPr/>
        </p:nvSpPr>
        <p:spPr>
          <a:xfrm>
            <a:off x="4703845" y="1679693"/>
            <a:ext cx="3168352" cy="306952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" name="Retângulo 3"/>
          <p:cNvSpPr/>
          <p:nvPr/>
        </p:nvSpPr>
        <p:spPr>
          <a:xfrm>
            <a:off x="3695733" y="2667338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rgbClr val="F7DD90"/>
                </a:solidFill>
                <a:latin typeface="Impact" panose="020B080603090205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12408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-528736" y="0"/>
            <a:ext cx="13100703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apezoide 41"/>
          <p:cNvSpPr/>
          <p:nvPr/>
        </p:nvSpPr>
        <p:spPr>
          <a:xfrm>
            <a:off x="339392" y="17008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Demanda da empresa</a:t>
            </a: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0" y="588449"/>
            <a:ext cx="121920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FLUXO DE PROJETOS</a:t>
            </a:r>
          </a:p>
        </p:txBody>
      </p:sp>
      <p:sp>
        <p:nvSpPr>
          <p:cNvPr id="22" name="Trapezoide 21"/>
          <p:cNvSpPr/>
          <p:nvPr/>
        </p:nvSpPr>
        <p:spPr>
          <a:xfrm>
            <a:off x="2401053" y="17008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Estudo de cobertura</a:t>
            </a:r>
          </a:p>
        </p:txBody>
      </p:sp>
      <p:sp>
        <p:nvSpPr>
          <p:cNvPr id="23" name="Trapezoide 22"/>
          <p:cNvSpPr/>
          <p:nvPr/>
        </p:nvSpPr>
        <p:spPr>
          <a:xfrm>
            <a:off x="4472092" y="17008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Busca de sites</a:t>
            </a:r>
          </a:p>
        </p:txBody>
      </p:sp>
      <p:sp>
        <p:nvSpPr>
          <p:cNvPr id="24" name="Trapezoide 23"/>
          <p:cNvSpPr/>
          <p:nvPr/>
        </p:nvSpPr>
        <p:spPr>
          <a:xfrm>
            <a:off x="6543131" y="17008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 err="1">
                <a:latin typeface="Cambria" panose="02040503050406030204" pitchFamily="18" charset="0"/>
              </a:rPr>
              <a:t>Dimens</a:t>
            </a:r>
            <a:r>
              <a:rPr lang="pt-BR" sz="1333" dirty="0">
                <a:latin typeface="Cambria" panose="02040503050406030204" pitchFamily="18" charset="0"/>
              </a:rPr>
              <a:t>. das estações</a:t>
            </a:r>
          </a:p>
        </p:txBody>
      </p:sp>
      <p:sp>
        <p:nvSpPr>
          <p:cNvPr id="4" name="Seta para a direita 3"/>
          <p:cNvSpPr/>
          <p:nvPr/>
        </p:nvSpPr>
        <p:spPr>
          <a:xfrm>
            <a:off x="1745193" y="1796819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Seta para a direita 25"/>
          <p:cNvSpPr/>
          <p:nvPr/>
        </p:nvSpPr>
        <p:spPr>
          <a:xfrm>
            <a:off x="3807176" y="1796819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Seta para a direita 26"/>
          <p:cNvSpPr/>
          <p:nvPr/>
        </p:nvSpPr>
        <p:spPr>
          <a:xfrm>
            <a:off x="5864503" y="1796819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8" name="Trapezoide 27"/>
          <p:cNvSpPr/>
          <p:nvPr/>
        </p:nvSpPr>
        <p:spPr>
          <a:xfrm>
            <a:off x="6543131" y="5295339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Instalação</a:t>
            </a:r>
          </a:p>
        </p:txBody>
      </p:sp>
      <p:sp>
        <p:nvSpPr>
          <p:cNvPr id="29" name="Trapezoide 28"/>
          <p:cNvSpPr/>
          <p:nvPr/>
        </p:nvSpPr>
        <p:spPr>
          <a:xfrm>
            <a:off x="4472092" y="5295339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Ativação</a:t>
            </a:r>
          </a:p>
        </p:txBody>
      </p:sp>
      <p:sp>
        <p:nvSpPr>
          <p:cNvPr id="30" name="Trapezoide 29"/>
          <p:cNvSpPr/>
          <p:nvPr/>
        </p:nvSpPr>
        <p:spPr>
          <a:xfrm>
            <a:off x="2401053" y="5295339"/>
            <a:ext cx="1440160" cy="917971"/>
          </a:xfrm>
          <a:prstGeom prst="trapezoid">
            <a:avLst/>
          </a:prstGeom>
          <a:solidFill>
            <a:srgbClr val="97B758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33" dirty="0">
              <a:latin typeface="Cambria" panose="02040503050406030204" pitchFamily="18" charset="0"/>
            </a:endParaRPr>
          </a:p>
        </p:txBody>
      </p:sp>
      <p:sp>
        <p:nvSpPr>
          <p:cNvPr id="31" name="Trapezoide 30"/>
          <p:cNvSpPr/>
          <p:nvPr/>
        </p:nvSpPr>
        <p:spPr>
          <a:xfrm>
            <a:off x="345819" y="5295339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Divulgação</a:t>
            </a:r>
          </a:p>
        </p:txBody>
      </p:sp>
      <p:sp>
        <p:nvSpPr>
          <p:cNvPr id="32" name="Seta para a direita 31"/>
          <p:cNvSpPr/>
          <p:nvPr/>
        </p:nvSpPr>
        <p:spPr>
          <a:xfrm rot="5400000">
            <a:off x="6839351" y="2828202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Seta para a direita 32"/>
          <p:cNvSpPr/>
          <p:nvPr/>
        </p:nvSpPr>
        <p:spPr>
          <a:xfrm rot="10800000">
            <a:off x="5854509" y="5445224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Seta para a direita 33"/>
          <p:cNvSpPr/>
          <p:nvPr/>
        </p:nvSpPr>
        <p:spPr>
          <a:xfrm rot="10800000">
            <a:off x="3781752" y="5445224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9" name="Seta para a direita 48"/>
          <p:cNvSpPr/>
          <p:nvPr/>
        </p:nvSpPr>
        <p:spPr>
          <a:xfrm rot="10800000">
            <a:off x="1699496" y="5445224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Trapezoide 24"/>
          <p:cNvSpPr/>
          <p:nvPr/>
        </p:nvSpPr>
        <p:spPr>
          <a:xfrm>
            <a:off x="6480043" y="3471136"/>
            <a:ext cx="1440160" cy="917971"/>
          </a:xfrm>
          <a:prstGeom prst="trapezoid">
            <a:avLst/>
          </a:prstGeom>
          <a:solidFill>
            <a:srgbClr val="7992B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Compra de </a:t>
            </a:r>
            <a:r>
              <a:rPr lang="pt-BR" sz="1333" dirty="0" err="1">
                <a:latin typeface="Cambria" panose="02040503050406030204" pitchFamily="18" charset="0"/>
              </a:rPr>
              <a:t>equip</a:t>
            </a:r>
            <a:r>
              <a:rPr lang="pt-BR" sz="1333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35" name="Seta para a direita 34"/>
          <p:cNvSpPr/>
          <p:nvPr/>
        </p:nvSpPr>
        <p:spPr>
          <a:xfrm rot="5400000">
            <a:off x="6839351" y="4652404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" name="CaixaDeTexto 4"/>
          <p:cNvSpPr txBox="1"/>
          <p:nvPr/>
        </p:nvSpPr>
        <p:spPr>
          <a:xfrm>
            <a:off x="2498229" y="5645401"/>
            <a:ext cx="13341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33" dirty="0">
                <a:solidFill>
                  <a:schemeClr val="bg1"/>
                </a:solidFill>
                <a:latin typeface="Cambria" panose="02040503050406030204" pitchFamily="18" charset="0"/>
              </a:rPr>
              <a:t>Regularização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39392" y="3710838"/>
            <a:ext cx="441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CENÁRIO 2 – RISCO ALTO</a:t>
            </a:r>
          </a:p>
        </p:txBody>
      </p:sp>
    </p:spTree>
    <p:extLst>
      <p:ext uri="{BB962C8B-B14F-4D97-AF65-F5344CB8AC3E}">
        <p14:creationId xmlns:p14="http://schemas.microsoft.com/office/powerpoint/2010/main" val="832944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-1464108" y="-219405"/>
            <a:ext cx="14689632" cy="7776864"/>
          </a:xfrm>
          <a:prstGeom prst="rect">
            <a:avLst/>
          </a:prstGeom>
          <a:solidFill>
            <a:srgbClr val="273138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0" y="588449"/>
            <a:ext cx="121920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FLUXOS DE REGULARIZAÇÃO</a:t>
            </a:r>
          </a:p>
        </p:txBody>
      </p:sp>
      <p:sp>
        <p:nvSpPr>
          <p:cNvPr id="9" name="Trapezoide 8"/>
          <p:cNvSpPr/>
          <p:nvPr/>
        </p:nvSpPr>
        <p:spPr>
          <a:xfrm>
            <a:off x="5038964" y="5103317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PPDUR</a:t>
            </a:r>
          </a:p>
        </p:txBody>
      </p:sp>
      <p:sp>
        <p:nvSpPr>
          <p:cNvPr id="10" name="Trapezoide 9"/>
          <p:cNvSpPr/>
          <p:nvPr/>
        </p:nvSpPr>
        <p:spPr>
          <a:xfrm>
            <a:off x="2727039" y="3183104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Projeto técnico</a:t>
            </a:r>
          </a:p>
        </p:txBody>
      </p:sp>
      <p:sp>
        <p:nvSpPr>
          <p:cNvPr id="11" name="Trapezoide 10"/>
          <p:cNvSpPr/>
          <p:nvPr/>
        </p:nvSpPr>
        <p:spPr>
          <a:xfrm>
            <a:off x="444372" y="3184676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Outorga do Serviço</a:t>
            </a:r>
          </a:p>
        </p:txBody>
      </p:sp>
      <p:sp>
        <p:nvSpPr>
          <p:cNvPr id="12" name="Trapezoide 11"/>
          <p:cNvSpPr/>
          <p:nvPr/>
        </p:nvSpPr>
        <p:spPr>
          <a:xfrm>
            <a:off x="7466615" y="3183104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Laudo de Vistoria</a:t>
            </a:r>
          </a:p>
        </p:txBody>
      </p:sp>
      <p:sp>
        <p:nvSpPr>
          <p:cNvPr id="13" name="Trapezoide 12"/>
          <p:cNvSpPr/>
          <p:nvPr/>
        </p:nvSpPr>
        <p:spPr>
          <a:xfrm>
            <a:off x="5038964" y="3183104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Autorização de uso de RF</a:t>
            </a:r>
          </a:p>
        </p:txBody>
      </p:sp>
      <p:sp>
        <p:nvSpPr>
          <p:cNvPr id="14" name="Trapezoide 13"/>
          <p:cNvSpPr/>
          <p:nvPr/>
        </p:nvSpPr>
        <p:spPr>
          <a:xfrm>
            <a:off x="9744405" y="3183104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Licença</a:t>
            </a:r>
          </a:p>
        </p:txBody>
      </p:sp>
      <p:sp>
        <p:nvSpPr>
          <p:cNvPr id="15" name="Trapezoide 14"/>
          <p:cNvSpPr/>
          <p:nvPr/>
        </p:nvSpPr>
        <p:spPr>
          <a:xfrm>
            <a:off x="9737539" y="5103317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TFI</a:t>
            </a:r>
          </a:p>
        </p:txBody>
      </p:sp>
      <p:sp>
        <p:nvSpPr>
          <p:cNvPr id="16" name="Seta para a direita 15"/>
          <p:cNvSpPr/>
          <p:nvPr/>
        </p:nvSpPr>
        <p:spPr>
          <a:xfrm rot="16200000">
            <a:off x="10096847" y="4364371"/>
            <a:ext cx="721544" cy="48005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" name="Seta para a direita 16"/>
          <p:cNvSpPr/>
          <p:nvPr/>
        </p:nvSpPr>
        <p:spPr>
          <a:xfrm rot="16200000">
            <a:off x="5398272" y="4364371"/>
            <a:ext cx="721544" cy="48005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" name="Seta para a direita 17"/>
          <p:cNvSpPr/>
          <p:nvPr/>
        </p:nvSpPr>
        <p:spPr>
          <a:xfrm>
            <a:off x="9015995" y="3429000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" name="Seta para a direita 18"/>
          <p:cNvSpPr/>
          <p:nvPr/>
        </p:nvSpPr>
        <p:spPr>
          <a:xfrm>
            <a:off x="6600875" y="3429000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" name="Seta para a direita 19"/>
          <p:cNvSpPr/>
          <p:nvPr/>
        </p:nvSpPr>
        <p:spPr>
          <a:xfrm>
            <a:off x="4294055" y="3429000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" name="Seta para a direita 20"/>
          <p:cNvSpPr/>
          <p:nvPr/>
        </p:nvSpPr>
        <p:spPr>
          <a:xfrm>
            <a:off x="1898037" y="3429000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" name="Trapezoide 21"/>
          <p:cNvSpPr/>
          <p:nvPr/>
        </p:nvSpPr>
        <p:spPr>
          <a:xfrm>
            <a:off x="9750375" y="1646933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TFF</a:t>
            </a:r>
          </a:p>
        </p:txBody>
      </p:sp>
      <p:sp>
        <p:nvSpPr>
          <p:cNvPr id="23" name="Trapezoide 22"/>
          <p:cNvSpPr/>
          <p:nvPr/>
        </p:nvSpPr>
        <p:spPr>
          <a:xfrm>
            <a:off x="2727039" y="5103317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Homologação</a:t>
            </a:r>
          </a:p>
        </p:txBody>
      </p:sp>
      <p:sp>
        <p:nvSpPr>
          <p:cNvPr id="24" name="Seta para a direita 23"/>
          <p:cNvSpPr/>
          <p:nvPr/>
        </p:nvSpPr>
        <p:spPr>
          <a:xfrm rot="16200000">
            <a:off x="3086347" y="4360796"/>
            <a:ext cx="721544" cy="48005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3526757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3119669" y="4188130"/>
            <a:ext cx="8208235" cy="1427109"/>
          </a:xfrm>
          <a:prstGeom prst="roundRect">
            <a:avLst/>
          </a:prstGeom>
          <a:solidFill>
            <a:srgbClr val="005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400" dirty="0"/>
              <a:t>Serviços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11424" y="1700809"/>
            <a:ext cx="12920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dirty="0">
                <a:solidFill>
                  <a:srgbClr val="F89C1C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4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39349" y="631440"/>
            <a:ext cx="4896544" cy="1139077"/>
          </a:xfrm>
          <a:prstGeom prst="roundRect">
            <a:avLst/>
          </a:prstGeom>
          <a:solidFill>
            <a:srgbClr val="344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SERVIÇOS</a:t>
            </a:r>
          </a:p>
        </p:txBody>
      </p:sp>
    </p:spTree>
    <p:extLst>
      <p:ext uri="{BB962C8B-B14F-4D97-AF65-F5344CB8AC3E}">
        <p14:creationId xmlns:p14="http://schemas.microsoft.com/office/powerpoint/2010/main" val="4192796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3119669" y="4188130"/>
            <a:ext cx="8208235" cy="1427109"/>
          </a:xfrm>
          <a:prstGeom prst="roundRect">
            <a:avLst/>
          </a:prstGeom>
          <a:solidFill>
            <a:srgbClr val="005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400" dirty="0"/>
              <a:t>Serviços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11424" y="1700809"/>
            <a:ext cx="12920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dirty="0">
                <a:solidFill>
                  <a:srgbClr val="F89C1C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4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-336715" y="-315416"/>
            <a:ext cx="12865429" cy="7488832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0" y="588449"/>
            <a:ext cx="121920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SERVIÇOS</a:t>
            </a:r>
          </a:p>
        </p:txBody>
      </p:sp>
      <p:pic>
        <p:nvPicPr>
          <p:cNvPr id="10" name="Picture 2" descr="http://itavanzi.org.br/wp-content/uploads/2012/12/sistema-de-radiocomunicaca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635633"/>
            <a:ext cx="3141643" cy="207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NAB, SBE To Offer Satellite Uplink Trai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23" y="1635633"/>
            <a:ext cx="3393863" cy="207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tvz.tv/userfiles/CBC%20SNG%20%282%2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663" y="1602651"/>
            <a:ext cx="3115956" cy="207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redetiradentes.com.br/ronaldotiradentes/wp-content/uploads/2012/08/UM-TV-TIRADENT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4039600"/>
            <a:ext cx="3141644" cy="233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://i194.photobucket.com/albums/z242/bseduardo/Sao%20Paulo/Sao%20Paulo/Antenas%20e%20Torres/Gerais/DSC0791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8"/>
          <a:stretch/>
        </p:blipFill>
        <p:spPr bwMode="auto">
          <a:xfrm>
            <a:off x="4415923" y="4068847"/>
            <a:ext cx="3393863" cy="235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dgnet.com.br/v3/images/Conteudo/Institucional/proj_enlace_infraestrutura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663" y="4040218"/>
            <a:ext cx="3115956" cy="23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220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3119669" y="4188130"/>
            <a:ext cx="8208235" cy="1427109"/>
          </a:xfrm>
          <a:prstGeom prst="roundRect">
            <a:avLst/>
          </a:prstGeom>
          <a:solidFill>
            <a:srgbClr val="005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400" dirty="0"/>
              <a:t>Serviços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11424" y="1700809"/>
            <a:ext cx="12920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0" dirty="0">
                <a:solidFill>
                  <a:srgbClr val="F89C1C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4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-336715" y="-315416"/>
            <a:ext cx="12865429" cy="7488832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8" name="Retângulo de cantos arredondados 7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0" y="588449"/>
            <a:ext cx="121920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SERVIÇOS</a:t>
            </a: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1871531" y="2468894"/>
            <a:ext cx="3936437" cy="3360373"/>
          </a:xfrm>
          <a:prstGeom prst="roundRect">
            <a:avLst/>
          </a:prstGeom>
          <a:solidFill>
            <a:srgbClr val="F79C1B"/>
          </a:solidFill>
          <a:ln>
            <a:solidFill>
              <a:srgbClr val="F79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Serviços de Radiodifusão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6384032" y="2468894"/>
            <a:ext cx="3936437" cy="3360373"/>
          </a:xfrm>
          <a:prstGeom prst="roundRect">
            <a:avLst/>
          </a:prstGeom>
          <a:solidFill>
            <a:srgbClr val="0059A9"/>
          </a:solidFill>
          <a:ln>
            <a:solidFill>
              <a:srgbClr val="005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Serviços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109737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9" y="0"/>
            <a:ext cx="12203299" cy="6858000"/>
          </a:xfrm>
          <a:prstGeom prst="rect">
            <a:avLst/>
          </a:prstGeom>
        </p:spPr>
      </p:pic>
      <p:sp>
        <p:nvSpPr>
          <p:cNvPr id="2" name="Retângulo de cantos arredondados 1"/>
          <p:cNvSpPr/>
          <p:nvPr/>
        </p:nvSpPr>
        <p:spPr>
          <a:xfrm>
            <a:off x="3119669" y="4389107"/>
            <a:ext cx="8208235" cy="200317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solidFill>
                  <a:schemeClr val="tx1"/>
                </a:solidFill>
                <a:latin typeface="Impact" panose="020B0806030902050204" pitchFamily="34" charset="0"/>
              </a:rPr>
              <a:t>Plano de Destinação de Frequências</a:t>
            </a:r>
          </a:p>
        </p:txBody>
      </p:sp>
    </p:spTree>
    <p:extLst>
      <p:ext uri="{BB962C8B-B14F-4D97-AF65-F5344CB8AC3E}">
        <p14:creationId xmlns:p14="http://schemas.microsoft.com/office/powerpoint/2010/main" val="28146416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9" y="0"/>
            <a:ext cx="12203299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240704" y="-219405"/>
            <a:ext cx="12865429" cy="7392821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0" y="586397"/>
            <a:ext cx="121920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UNIÃO INTERNACIONAL DE TELECOMUNICAÇÕES - UIT</a:t>
            </a:r>
          </a:p>
        </p:txBody>
      </p:sp>
      <p:pic>
        <p:nvPicPr>
          <p:cNvPr id="14" name="Imagem 13" descr="http://www.mapability.com/ei8ic/maps/regions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28" y="1860320"/>
            <a:ext cx="8740565" cy="4582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304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9" y="0"/>
            <a:ext cx="12203299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240704" y="-219405"/>
            <a:ext cx="12865429" cy="7392821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0" y="586397"/>
            <a:ext cx="121920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PLANO DE DESTINAÇÃO DE FREQUÊNCIAS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97" y="1554342"/>
            <a:ext cx="10752779" cy="527743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15413" y="2666459"/>
            <a:ext cx="10657185" cy="1530627"/>
          </a:xfrm>
          <a:prstGeom prst="rect">
            <a:avLst/>
          </a:prstGeom>
          <a:noFill/>
          <a:ln w="38100">
            <a:solidFill>
              <a:srgbClr val="FCD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888999" y="2948947"/>
            <a:ext cx="10497791" cy="109683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815413" y="4344838"/>
            <a:ext cx="10657184" cy="2060493"/>
          </a:xfrm>
          <a:prstGeom prst="rect">
            <a:avLst/>
          </a:prstGeom>
          <a:noFill/>
          <a:ln w="38100">
            <a:solidFill>
              <a:srgbClr val="FCD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888998" y="4569907"/>
            <a:ext cx="10497793" cy="173941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889001" y="5648435"/>
            <a:ext cx="3130953" cy="564875"/>
          </a:xfrm>
          <a:prstGeom prst="rect">
            <a:avLst/>
          </a:prstGeom>
          <a:noFill/>
          <a:ln w="38100">
            <a:solidFill>
              <a:srgbClr val="005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4028977" y="5648435"/>
            <a:ext cx="3128340" cy="564875"/>
          </a:xfrm>
          <a:prstGeom prst="rect">
            <a:avLst/>
          </a:prstGeom>
          <a:noFill/>
          <a:ln w="38100">
            <a:solidFill>
              <a:srgbClr val="005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164818" y="5648435"/>
            <a:ext cx="4170245" cy="564875"/>
          </a:xfrm>
          <a:prstGeom prst="rect">
            <a:avLst/>
          </a:prstGeom>
          <a:noFill/>
          <a:ln w="38100">
            <a:solidFill>
              <a:srgbClr val="005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31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de cantos arredondados 2"/>
          <p:cNvSpPr/>
          <p:nvPr/>
        </p:nvSpPr>
        <p:spPr>
          <a:xfrm>
            <a:off x="2771376" y="369970"/>
            <a:ext cx="6649247" cy="1068061"/>
          </a:xfrm>
          <a:prstGeom prst="roundRect">
            <a:avLst/>
          </a:prstGeom>
          <a:solidFill>
            <a:srgbClr val="95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bg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Expansão de Cobertura</a:t>
            </a:r>
            <a:endParaRPr lang="pt-BR" sz="3600" b="1" dirty="0">
              <a:solidFill>
                <a:schemeClr val="bg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04554" y="111475"/>
            <a:ext cx="1181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0" dirty="0" smtClean="0">
                <a:solidFill>
                  <a:srgbClr val="9582D3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1</a:t>
            </a:r>
            <a:endParaRPr lang="pt-BR" sz="10500" dirty="0">
              <a:solidFill>
                <a:srgbClr val="9582D3"/>
              </a:solidFill>
              <a:latin typeface="Bernard MT Condensed" panose="02050806060905020404" pitchFamily="18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96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telecommun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58" y="0"/>
            <a:ext cx="12575207" cy="68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54524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de cantos arredondados 17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Agenda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2366129" y="1456348"/>
            <a:ext cx="7626343" cy="4241629"/>
            <a:chOff x="548799" y="860814"/>
            <a:chExt cx="11243152" cy="5690332"/>
          </a:xfrm>
        </p:grpSpPr>
        <p:sp>
          <p:nvSpPr>
            <p:cNvPr id="20" name="Retângulo de cantos arredondados 19"/>
            <p:cNvSpPr/>
            <p:nvPr/>
          </p:nvSpPr>
          <p:spPr>
            <a:xfrm>
              <a:off x="548799" y="1712263"/>
              <a:ext cx="11243152" cy="591911"/>
            </a:xfrm>
            <a:prstGeom prst="roundRect">
              <a:avLst/>
            </a:prstGeom>
            <a:solidFill>
              <a:srgbClr val="E27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1 - Planejamento de Expansão de Cobertura Digital</a:t>
              </a:r>
              <a:endParaRPr lang="pt-BR" sz="2000" b="1" dirty="0">
                <a:solidFill>
                  <a:srgbClr val="FFFFF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endParaRPr>
            </a:p>
          </p:txBody>
        </p:sp>
        <p:sp>
          <p:nvSpPr>
            <p:cNvPr id="25" name="Retângulo de cantos arredondados 24"/>
            <p:cNvSpPr/>
            <p:nvPr/>
          </p:nvSpPr>
          <p:spPr>
            <a:xfrm>
              <a:off x="548799" y="5959235"/>
              <a:ext cx="11243152" cy="591911"/>
            </a:xfrm>
            <a:prstGeom prst="roundRect">
              <a:avLst/>
            </a:prstGeom>
            <a:solidFill>
              <a:srgbClr val="E27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6 - </a:t>
              </a:r>
              <a:r>
                <a:rPr lang="pt-BR" sz="2000" b="1" dirty="0" err="1" smtClean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OTTs</a:t>
              </a:r>
              <a:r>
                <a:rPr lang="pt-BR" sz="2000" b="1" dirty="0" smtClean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 </a:t>
              </a:r>
              <a:r>
                <a:rPr lang="pt-BR" sz="2000" b="1" dirty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X Teles</a:t>
              </a:r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548799" y="3411052"/>
              <a:ext cx="11243152" cy="591911"/>
            </a:xfrm>
            <a:prstGeom prst="roundRect">
              <a:avLst/>
            </a:prstGeom>
            <a:solidFill>
              <a:srgbClr val="E27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3 - Perdas </a:t>
              </a:r>
              <a:r>
                <a:rPr lang="pt-BR" sz="2000" b="1" dirty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de Espectro para o </a:t>
              </a:r>
              <a:r>
                <a:rPr lang="pt-BR" sz="2000" b="1" dirty="0" smtClean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SMP</a:t>
              </a:r>
              <a:endParaRPr lang="pt-BR" sz="2000" b="1" dirty="0">
                <a:solidFill>
                  <a:srgbClr val="FFFFF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endParaRPr>
            </a:p>
          </p:txBody>
        </p:sp>
        <p:sp>
          <p:nvSpPr>
            <p:cNvPr id="28" name="Retângulo de cantos arredondados 27"/>
            <p:cNvSpPr/>
            <p:nvPr/>
          </p:nvSpPr>
          <p:spPr>
            <a:xfrm>
              <a:off x="548799" y="4260446"/>
              <a:ext cx="11243152" cy="591911"/>
            </a:xfrm>
            <a:prstGeom prst="roundRect">
              <a:avLst/>
            </a:prstGeom>
            <a:solidFill>
              <a:srgbClr val="E27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4 - Faixas </a:t>
              </a:r>
              <a:r>
                <a:rPr lang="pt-BR" sz="2000" b="1" dirty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de SARC</a:t>
              </a:r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548799" y="5109840"/>
              <a:ext cx="11243152" cy="591911"/>
            </a:xfrm>
            <a:prstGeom prst="roundRect">
              <a:avLst/>
            </a:prstGeom>
            <a:solidFill>
              <a:srgbClr val="E27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5 - TV </a:t>
              </a:r>
              <a:r>
                <a:rPr lang="pt-BR" sz="2000" b="1" dirty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por assinatura - </a:t>
              </a:r>
              <a:r>
                <a:rPr lang="pt-BR" sz="2000" b="1" dirty="0" err="1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SeAC</a:t>
              </a:r>
              <a:endParaRPr lang="pt-BR" sz="2000" b="1" dirty="0">
                <a:solidFill>
                  <a:srgbClr val="FFFFF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endParaRPr>
            </a:p>
          </p:txBody>
        </p:sp>
        <p:sp>
          <p:nvSpPr>
            <p:cNvPr id="13" name="Retângulo de cantos arredondados 12"/>
            <p:cNvSpPr/>
            <p:nvPr/>
          </p:nvSpPr>
          <p:spPr>
            <a:xfrm>
              <a:off x="548799" y="860814"/>
              <a:ext cx="11243152" cy="591911"/>
            </a:xfrm>
            <a:prstGeom prst="roundRect">
              <a:avLst/>
            </a:prstGeom>
            <a:solidFill>
              <a:srgbClr val="E27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rgbClr val="FFFFF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Revisão</a:t>
              </a:r>
              <a:endParaRPr lang="pt-BR" sz="2000" b="1" dirty="0">
                <a:solidFill>
                  <a:srgbClr val="FFFFF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endParaRPr>
            </a:p>
          </p:txBody>
        </p:sp>
      </p:grpSp>
      <p:sp>
        <p:nvSpPr>
          <p:cNvPr id="12" name="Retângulo de cantos arredondados 11"/>
          <p:cNvSpPr/>
          <p:nvPr/>
        </p:nvSpPr>
        <p:spPr>
          <a:xfrm>
            <a:off x="2366129" y="5887600"/>
            <a:ext cx="7626344" cy="441216"/>
          </a:xfrm>
          <a:prstGeom prst="roundRect">
            <a:avLst/>
          </a:prstGeom>
          <a:solidFill>
            <a:srgbClr val="E27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rgbClr val="FFFFF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7 - MVNO</a:t>
            </a:r>
            <a:endParaRPr lang="pt-BR" sz="2000" b="1" dirty="0">
              <a:solidFill>
                <a:srgbClr val="FFFFF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2366129" y="2727836"/>
            <a:ext cx="7626344" cy="441216"/>
          </a:xfrm>
          <a:prstGeom prst="roundRect">
            <a:avLst/>
          </a:prstGeom>
          <a:solidFill>
            <a:srgbClr val="E27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rgbClr val="FFFFF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2 - Canais Virtuais </a:t>
            </a:r>
            <a:endParaRPr lang="pt-BR" sz="2000" b="1" strike="sngStrike" dirty="0">
              <a:solidFill>
                <a:srgbClr val="FFFFF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4894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de cantos arredondados 5"/>
          <p:cNvSpPr/>
          <p:nvPr/>
        </p:nvSpPr>
        <p:spPr>
          <a:xfrm>
            <a:off x="2946400" y="1857362"/>
            <a:ext cx="5938228" cy="591911"/>
          </a:xfrm>
          <a:prstGeom prst="roundRect">
            <a:avLst/>
          </a:prstGeom>
          <a:solidFill>
            <a:srgbClr val="95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Retransmissora Auxiliar</a:t>
            </a:r>
            <a:endParaRPr lang="pt-BR" sz="2000" b="1" dirty="0">
              <a:solidFill>
                <a:schemeClr val="bg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946400" y="2706756"/>
            <a:ext cx="5938228" cy="591911"/>
          </a:xfrm>
          <a:prstGeom prst="roundRect">
            <a:avLst/>
          </a:prstGeom>
          <a:solidFill>
            <a:srgbClr val="95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Pareamento do Canal Analógico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2946400" y="3556151"/>
            <a:ext cx="5938228" cy="591911"/>
          </a:xfrm>
          <a:prstGeom prst="roundRect">
            <a:avLst/>
          </a:prstGeom>
          <a:solidFill>
            <a:srgbClr val="95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Canal viável apenas para uma entidade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2946400" y="4405545"/>
            <a:ext cx="5938228" cy="591911"/>
          </a:xfrm>
          <a:prstGeom prst="roundRect">
            <a:avLst/>
          </a:prstGeom>
          <a:solidFill>
            <a:srgbClr val="95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Outorga em caráter Secundário</a:t>
            </a:r>
            <a:endParaRPr lang="pt-BR" sz="2000" b="1" dirty="0">
              <a:solidFill>
                <a:schemeClr val="bg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1234960" y="243798"/>
            <a:ext cx="9720616" cy="684883"/>
          </a:xfrm>
          <a:prstGeom prst="roundRect">
            <a:avLst/>
          </a:prstGeom>
          <a:solidFill>
            <a:srgbClr val="95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bg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Licenciamento de Estação Digital</a:t>
            </a:r>
            <a:endParaRPr lang="pt-BR" sz="3600" b="1" dirty="0">
              <a:solidFill>
                <a:schemeClr val="bg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4313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b="2814"/>
          <a:stretch/>
        </p:blipFill>
        <p:spPr>
          <a:xfrm>
            <a:off x="-1532020" y="-1517081"/>
            <a:ext cx="15320209" cy="8375081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575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604209" y="-1564105"/>
            <a:ext cx="15303766" cy="8422105"/>
          </a:xfrm>
          <a:prstGeom prst="rect">
            <a:avLst/>
          </a:prstGeom>
        </p:spPr>
      </p:pic>
      <p:sp>
        <p:nvSpPr>
          <p:cNvPr id="3" name="Retângulo de cantos arredondados 2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278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Retângulo de cantos arredondados 2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997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617"/>
          <a:stretch/>
        </p:blipFill>
        <p:spPr>
          <a:xfrm>
            <a:off x="-1556083" y="-1612231"/>
            <a:ext cx="15418900" cy="8446168"/>
          </a:xfrm>
          <a:prstGeom prst="rect">
            <a:avLst/>
          </a:prstGeom>
        </p:spPr>
      </p:pic>
      <p:sp>
        <p:nvSpPr>
          <p:cNvPr id="3" name="Retângulo de cantos arredondados 2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001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03450" y="1830866"/>
            <a:ext cx="11143117" cy="5321908"/>
          </a:xfrm>
          <a:prstGeom prst="rect">
            <a:avLst/>
          </a:prstGeom>
          <a:ln>
            <a:noFill/>
          </a:ln>
        </p:spPr>
      </p:sp>
      <p:sp>
        <p:nvSpPr>
          <p:cNvPr id="9" name="Forma livre 8"/>
          <p:cNvSpPr/>
          <p:nvPr/>
        </p:nvSpPr>
        <p:spPr>
          <a:xfrm>
            <a:off x="2585396" y="3900385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233974" y="3240139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dirty="0" smtClean="0">
                <a:latin typeface="Agency FB" panose="020B0503020202020204" pitchFamily="34" charset="0"/>
              </a:rPr>
              <a:t>Geradora ou Retransmissora Primária 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dirty="0" smtClean="0">
                <a:latin typeface="Agency FB" panose="020B0503020202020204" pitchFamily="34" charset="0"/>
              </a:rPr>
              <a:t>Licenciada</a:t>
            </a:r>
            <a:endParaRPr lang="pt-BR" sz="2400" kern="1200" dirty="0">
              <a:latin typeface="Agency FB" panose="020B0503020202020204" pitchFamily="34" charset="0"/>
            </a:endParaRPr>
          </a:p>
        </p:txBody>
      </p:sp>
      <p:sp>
        <p:nvSpPr>
          <p:cNvPr id="12" name="Forma livre 11"/>
          <p:cNvSpPr/>
          <p:nvPr/>
        </p:nvSpPr>
        <p:spPr>
          <a:xfrm>
            <a:off x="3128437" y="3240139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181920"/>
              <a:satOff val="-10491"/>
              <a:lumOff val="1078"/>
              <a:alphaOff val="0"/>
            </a:schemeClr>
          </a:fillRef>
          <a:effectRef idx="0">
            <a:schemeClr val="accent2">
              <a:hueOff val="-181920"/>
              <a:satOff val="-10491"/>
              <a:lumOff val="107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dirty="0" smtClean="0">
                <a:latin typeface="Agency FB" panose="020B0503020202020204" pitchFamily="34" charset="0"/>
              </a:rPr>
              <a:t>Projeto técnico de RTVD Aux. e viabilidade protocolado</a:t>
            </a:r>
            <a:endParaRPr lang="pt-BR" sz="2400" dirty="0">
              <a:latin typeface="Agency FB" panose="020B0503020202020204" pitchFamily="34" charset="0"/>
            </a:endParaRPr>
          </a:p>
        </p:txBody>
      </p:sp>
      <p:sp>
        <p:nvSpPr>
          <p:cNvPr id="16" name="Forma livre 15"/>
          <p:cNvSpPr/>
          <p:nvPr/>
        </p:nvSpPr>
        <p:spPr>
          <a:xfrm>
            <a:off x="6531738" y="1828206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545761"/>
              <a:satOff val="-31473"/>
              <a:lumOff val="3235"/>
              <a:alphaOff val="0"/>
            </a:schemeClr>
          </a:fillRef>
          <a:effectRef idx="0">
            <a:schemeClr val="accent2">
              <a:hueOff val="-545761"/>
              <a:satOff val="-31473"/>
              <a:lumOff val="323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kern="1200" dirty="0" smtClean="0">
                <a:latin typeface="Agency FB" panose="020B0503020202020204" pitchFamily="34" charset="0"/>
              </a:rPr>
              <a:t>Licenciado</a:t>
            </a:r>
            <a:endParaRPr lang="pt-BR" sz="2400" kern="1200" dirty="0">
              <a:latin typeface="Agency FB" panose="020B0503020202020204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548799" y="244031"/>
            <a:ext cx="8148251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C55A1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Retransmissora Auxiliar</a:t>
            </a:r>
            <a:endParaRPr lang="pt-BR" sz="3200" b="1" dirty="0">
              <a:solidFill>
                <a:srgbClr val="C55A1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-1497250" y="-1302466"/>
            <a:ext cx="118110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900" dirty="0" smtClean="0">
                <a:solidFill>
                  <a:srgbClr val="9582D3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1</a:t>
            </a:r>
            <a:endParaRPr lang="pt-BR" sz="13900" dirty="0">
              <a:solidFill>
                <a:srgbClr val="9582D3"/>
              </a:solidFill>
              <a:latin typeface="Bernard MT Condensed" panose="02050806060905020404" pitchFamily="18" charset="0"/>
              <a:cs typeface="Aparajita" panose="020B0604020202020204" pitchFamily="34" charset="0"/>
            </a:endParaRPr>
          </a:p>
        </p:txBody>
      </p:sp>
      <p:cxnSp>
        <p:nvCxnSpPr>
          <p:cNvPr id="3" name="Conector angulado 2"/>
          <p:cNvCxnSpPr/>
          <p:nvPr/>
        </p:nvCxnSpPr>
        <p:spPr>
          <a:xfrm flipV="1">
            <a:off x="5481657" y="2553470"/>
            <a:ext cx="962301" cy="935340"/>
          </a:xfrm>
          <a:prstGeom prst="bentConnector3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22" name="Conector angulado 21"/>
          <p:cNvCxnSpPr/>
          <p:nvPr/>
        </p:nvCxnSpPr>
        <p:spPr>
          <a:xfrm>
            <a:off x="5485793" y="4495692"/>
            <a:ext cx="958163" cy="843049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30" name="Forma livre 29"/>
          <p:cNvSpPr/>
          <p:nvPr/>
        </p:nvSpPr>
        <p:spPr>
          <a:xfrm>
            <a:off x="6531738" y="4647526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545761"/>
              <a:satOff val="-31473"/>
              <a:lumOff val="3235"/>
              <a:alphaOff val="0"/>
            </a:schemeClr>
          </a:fillRef>
          <a:effectRef idx="0">
            <a:schemeClr val="accent2">
              <a:hueOff val="-545761"/>
              <a:satOff val="-31473"/>
              <a:lumOff val="323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kern="1200" dirty="0" smtClean="0">
                <a:latin typeface="Agency FB" panose="020B0503020202020204" pitchFamily="34" charset="0"/>
              </a:rPr>
              <a:t>Análise da Anatel</a:t>
            </a:r>
            <a:endParaRPr lang="pt-BR" sz="2400" kern="1200" dirty="0">
              <a:latin typeface="Agency FB" panose="020B0503020202020204" pitchFamily="34" charset="0"/>
            </a:endParaRPr>
          </a:p>
        </p:txBody>
      </p:sp>
      <p:sp>
        <p:nvSpPr>
          <p:cNvPr id="31" name="Forma livre 30"/>
          <p:cNvSpPr/>
          <p:nvPr/>
        </p:nvSpPr>
        <p:spPr>
          <a:xfrm>
            <a:off x="8927691" y="5285639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32" name="Forma livre 31"/>
          <p:cNvSpPr/>
          <p:nvPr/>
        </p:nvSpPr>
        <p:spPr>
          <a:xfrm>
            <a:off x="9497539" y="4647525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545761"/>
              <a:satOff val="-31473"/>
              <a:lumOff val="3235"/>
              <a:alphaOff val="0"/>
            </a:schemeClr>
          </a:fillRef>
          <a:effectRef idx="0">
            <a:schemeClr val="accent2">
              <a:hueOff val="-545761"/>
              <a:satOff val="-31473"/>
              <a:lumOff val="323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kern="1200" dirty="0" smtClean="0">
                <a:latin typeface="Agency FB" panose="020B0503020202020204" pitchFamily="34" charset="0"/>
              </a:rPr>
              <a:t>Licenciado</a:t>
            </a:r>
            <a:endParaRPr lang="pt-BR" sz="2400" kern="1200" dirty="0">
              <a:latin typeface="Agency FB" panose="020B0503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153646" y="3312471"/>
            <a:ext cx="1805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Dentro do município?</a:t>
            </a:r>
          </a:p>
          <a:p>
            <a:r>
              <a:rPr lang="pt-BR" dirty="0">
                <a:solidFill>
                  <a:schemeClr val="bg1"/>
                </a:solidFill>
              </a:rPr>
              <a:t>o</a:t>
            </a:r>
            <a:r>
              <a:rPr lang="pt-BR" dirty="0" smtClean="0">
                <a:solidFill>
                  <a:schemeClr val="bg1"/>
                </a:solidFill>
              </a:rPr>
              <a:t>u Região Metropolitana?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5935034" y="2126988"/>
            <a:ext cx="56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5956916" y="4912259"/>
            <a:ext cx="68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NÃO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073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6" grpId="0" animBg="1"/>
      <p:bldP spid="41" grpId="0"/>
      <p:bldP spid="30" grpId="0" animBg="1"/>
      <p:bldP spid="31" grpId="0" animBg="1"/>
      <p:bldP spid="32" grpId="0" animBg="1"/>
      <p:bldP spid="20" grpId="0"/>
      <p:bldP spid="38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617"/>
          <a:stretch/>
        </p:blipFill>
        <p:spPr>
          <a:xfrm>
            <a:off x="-1556083" y="-1612231"/>
            <a:ext cx="15418900" cy="8446168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20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617"/>
          <a:stretch/>
        </p:blipFill>
        <p:spPr>
          <a:xfrm>
            <a:off x="-1556083" y="-1612231"/>
            <a:ext cx="15418900" cy="8446168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656726" y="391757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9969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617"/>
          <a:stretch/>
        </p:blipFill>
        <p:spPr>
          <a:xfrm>
            <a:off x="-1556083" y="-1612231"/>
            <a:ext cx="15418900" cy="8446168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656726" y="391757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5163665" y="4849905"/>
            <a:ext cx="504000" cy="502024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730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617"/>
          <a:stretch/>
        </p:blipFill>
        <p:spPr>
          <a:xfrm>
            <a:off x="-1556083" y="-1612231"/>
            <a:ext cx="15418900" cy="8446168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656726" y="391757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5163665" y="4849905"/>
            <a:ext cx="504000" cy="502024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5" name="Elipse 4"/>
          <p:cNvSpPr/>
          <p:nvPr/>
        </p:nvSpPr>
        <p:spPr>
          <a:xfrm>
            <a:off x="3594842" y="3236258"/>
            <a:ext cx="504000" cy="502024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33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91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240704" y="-383819"/>
            <a:ext cx="12865429" cy="774925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75" y="1782057"/>
            <a:ext cx="6048672" cy="4872769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222308" y="542215"/>
            <a:ext cx="603784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33" b="1" dirty="0">
                <a:latin typeface="Cambria" panose="02040503050406030204" pitchFamily="18" charset="0"/>
              </a:rPr>
              <a:t>AGÊNCIAS REGULADORAS</a:t>
            </a:r>
          </a:p>
        </p:txBody>
      </p:sp>
    </p:spTree>
    <p:extLst>
      <p:ext uri="{BB962C8B-B14F-4D97-AF65-F5344CB8AC3E}">
        <p14:creationId xmlns:p14="http://schemas.microsoft.com/office/powerpoint/2010/main" val="25563775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03450" y="1830866"/>
            <a:ext cx="11143117" cy="5321908"/>
          </a:xfrm>
          <a:prstGeom prst="rect">
            <a:avLst/>
          </a:prstGeom>
          <a:ln>
            <a:noFill/>
          </a:ln>
        </p:spPr>
      </p:sp>
      <p:sp>
        <p:nvSpPr>
          <p:cNvPr id="9" name="Forma livre 8"/>
          <p:cNvSpPr/>
          <p:nvPr/>
        </p:nvSpPr>
        <p:spPr>
          <a:xfrm>
            <a:off x="2908125" y="2492925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556703" y="1832679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9582D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Outorga Analógica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11" name="Forma livre 10"/>
          <p:cNvSpPr/>
          <p:nvPr/>
        </p:nvSpPr>
        <p:spPr>
          <a:xfrm>
            <a:off x="5802588" y="2492925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12" name="Forma livre 11"/>
          <p:cNvSpPr/>
          <p:nvPr/>
        </p:nvSpPr>
        <p:spPr>
          <a:xfrm>
            <a:off x="3451166" y="1832679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9582D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181920"/>
              <a:satOff val="-10491"/>
              <a:lumOff val="1078"/>
              <a:alphaOff val="0"/>
            </a:schemeClr>
          </a:fillRef>
          <a:effectRef idx="0">
            <a:schemeClr val="accent2">
              <a:hueOff val="-181920"/>
              <a:satOff val="-10491"/>
              <a:lumOff val="107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Canal Digital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13" name="Forma livre 12"/>
          <p:cNvSpPr/>
          <p:nvPr/>
        </p:nvSpPr>
        <p:spPr>
          <a:xfrm>
            <a:off x="8697050" y="2492925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solidFill>
            <a:srgbClr val="9582D3"/>
          </a:solidFill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7699" tIns="196398" rIns="47701" bIns="196398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>
              <a:latin typeface="Agency FB" panose="020B0503020202020204" pitchFamily="34" charset="0"/>
            </a:endParaRPr>
          </a:p>
        </p:txBody>
      </p:sp>
      <p:sp>
        <p:nvSpPr>
          <p:cNvPr id="14" name="Forma livre 13"/>
          <p:cNvSpPr/>
          <p:nvPr/>
        </p:nvSpPr>
        <p:spPr>
          <a:xfrm>
            <a:off x="6345628" y="1832679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9582D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363841"/>
              <a:satOff val="-20982"/>
              <a:lumOff val="2157"/>
              <a:alphaOff val="0"/>
            </a:schemeClr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Consignação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16" name="Forma livre 15"/>
          <p:cNvSpPr/>
          <p:nvPr/>
        </p:nvSpPr>
        <p:spPr>
          <a:xfrm>
            <a:off x="9293346" y="1823609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9582D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545761"/>
              <a:satOff val="-31473"/>
              <a:lumOff val="3235"/>
              <a:alphaOff val="0"/>
            </a:schemeClr>
          </a:fillRef>
          <a:effectRef idx="0">
            <a:schemeClr val="accent2">
              <a:hueOff val="-545761"/>
              <a:satOff val="-31473"/>
              <a:lumOff val="323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Projeto Técnico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548799" y="244031"/>
            <a:ext cx="8148251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9582D3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Pareamento de Canal Analógico</a:t>
            </a:r>
            <a:endParaRPr lang="pt-BR" sz="3200" b="1" dirty="0">
              <a:solidFill>
                <a:srgbClr val="9582D3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34" name="Forma livre 33"/>
          <p:cNvSpPr/>
          <p:nvPr/>
        </p:nvSpPr>
        <p:spPr>
          <a:xfrm>
            <a:off x="6345628" y="4491820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9582D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363841"/>
              <a:satOff val="-20982"/>
              <a:lumOff val="2157"/>
              <a:alphaOff val="0"/>
            </a:schemeClr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Autorização de Uso de Radiofrequência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35" name="Forma livre 34"/>
          <p:cNvSpPr/>
          <p:nvPr/>
        </p:nvSpPr>
        <p:spPr>
          <a:xfrm>
            <a:off x="7430798" y="3425828"/>
            <a:ext cx="132052" cy="865465"/>
          </a:xfrm>
          <a:custGeom>
            <a:avLst/>
            <a:gdLst>
              <a:gd name="connsiteX0" fmla="*/ 46355 w 91440"/>
              <a:gd name="connsiteY0" fmla="*/ 0 h 398208"/>
              <a:gd name="connsiteX1" fmla="*/ 46355 w 91440"/>
              <a:gd name="connsiteY1" fmla="*/ 216204 h 398208"/>
              <a:gd name="connsiteX2" fmla="*/ 45720 w 91440"/>
              <a:gd name="connsiteY2" fmla="*/ 216204 h 398208"/>
              <a:gd name="connsiteX3" fmla="*/ 45720 w 91440"/>
              <a:gd name="connsiteY3" fmla="*/ 398208 h 3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398208">
                <a:moveTo>
                  <a:pt x="46355" y="0"/>
                </a:moveTo>
                <a:lnTo>
                  <a:pt x="46355" y="216204"/>
                </a:lnTo>
                <a:lnTo>
                  <a:pt x="45720" y="216204"/>
                </a:lnTo>
                <a:lnTo>
                  <a:pt x="45720" y="398208"/>
                </a:lnTo>
              </a:path>
            </a:pathLst>
          </a:custGeom>
          <a:solidFill>
            <a:srgbClr val="9582D3"/>
          </a:solidFill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7699" tIns="196398" rIns="47701" bIns="19639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36" name="Forma livre 35"/>
          <p:cNvSpPr/>
          <p:nvPr/>
        </p:nvSpPr>
        <p:spPr>
          <a:xfrm rot="10800000">
            <a:off x="5786423" y="5201096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37" name="Forma livre 36"/>
          <p:cNvSpPr/>
          <p:nvPr/>
        </p:nvSpPr>
        <p:spPr>
          <a:xfrm>
            <a:off x="3451166" y="4484817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9582D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363841"/>
              <a:satOff val="-20982"/>
              <a:lumOff val="2157"/>
              <a:alphaOff val="0"/>
            </a:schemeClr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Operação em caráter Provisório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39" name="Forma livre 38"/>
          <p:cNvSpPr/>
          <p:nvPr/>
        </p:nvSpPr>
        <p:spPr>
          <a:xfrm rot="10800000">
            <a:off x="2884056" y="5201096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40" name="Forma livre 39"/>
          <p:cNvSpPr/>
          <p:nvPr/>
        </p:nvSpPr>
        <p:spPr>
          <a:xfrm>
            <a:off x="548799" y="4484817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9582D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363841"/>
              <a:satOff val="-20982"/>
              <a:lumOff val="2157"/>
              <a:alphaOff val="0"/>
            </a:schemeClr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Licenciamento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-1497250" y="-1302466"/>
            <a:ext cx="118110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900" dirty="0" smtClean="0">
                <a:solidFill>
                  <a:srgbClr val="9582D3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1</a:t>
            </a:r>
            <a:endParaRPr lang="pt-BR" sz="13900" dirty="0">
              <a:solidFill>
                <a:srgbClr val="9582D3"/>
              </a:solidFill>
              <a:latin typeface="Bernard MT Condensed" panose="02050806060905020404" pitchFamily="18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8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4131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446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0768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03450" y="1830866"/>
            <a:ext cx="11143117" cy="5321908"/>
          </a:xfrm>
          <a:prstGeom prst="rect">
            <a:avLst/>
          </a:prstGeom>
          <a:ln>
            <a:noFill/>
          </a:ln>
        </p:spPr>
      </p:sp>
      <p:sp>
        <p:nvSpPr>
          <p:cNvPr id="9" name="Forma livre 8"/>
          <p:cNvSpPr/>
          <p:nvPr/>
        </p:nvSpPr>
        <p:spPr>
          <a:xfrm>
            <a:off x="2908125" y="2492925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556703" y="1832679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Projeto Técnico + Projeto de Viabilidade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11" name="Forma livre 10"/>
          <p:cNvSpPr/>
          <p:nvPr/>
        </p:nvSpPr>
        <p:spPr>
          <a:xfrm>
            <a:off x="5802588" y="2492925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12" name="Forma livre 11"/>
          <p:cNvSpPr/>
          <p:nvPr/>
        </p:nvSpPr>
        <p:spPr>
          <a:xfrm>
            <a:off x="3451166" y="1832679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181920"/>
              <a:satOff val="-10491"/>
              <a:lumOff val="1078"/>
              <a:alphaOff val="0"/>
            </a:schemeClr>
          </a:fillRef>
          <a:effectRef idx="0">
            <a:schemeClr val="accent2">
              <a:hueOff val="-181920"/>
              <a:satOff val="-10491"/>
              <a:lumOff val="107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Canal Digital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14" name="Forma livre 13"/>
          <p:cNvSpPr/>
          <p:nvPr/>
        </p:nvSpPr>
        <p:spPr>
          <a:xfrm>
            <a:off x="6345628" y="1832679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363841"/>
              <a:satOff val="-20982"/>
              <a:lumOff val="2157"/>
              <a:alphaOff val="0"/>
            </a:schemeClr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Consignação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548799" y="244031"/>
            <a:ext cx="8148251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8FAAD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Canal viável apenas para entidade</a:t>
            </a:r>
            <a:endParaRPr lang="pt-BR" sz="3200" b="1" dirty="0">
              <a:solidFill>
                <a:srgbClr val="8FAADC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34" name="Forma livre 33"/>
          <p:cNvSpPr/>
          <p:nvPr/>
        </p:nvSpPr>
        <p:spPr>
          <a:xfrm>
            <a:off x="6345628" y="4491820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363841"/>
              <a:satOff val="-20982"/>
              <a:lumOff val="2157"/>
              <a:alphaOff val="0"/>
            </a:schemeClr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Autorização de Uso de Radiofrequência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35" name="Forma livre 34"/>
          <p:cNvSpPr/>
          <p:nvPr/>
        </p:nvSpPr>
        <p:spPr>
          <a:xfrm>
            <a:off x="7430798" y="3425828"/>
            <a:ext cx="132052" cy="865465"/>
          </a:xfrm>
          <a:custGeom>
            <a:avLst/>
            <a:gdLst>
              <a:gd name="connsiteX0" fmla="*/ 46355 w 91440"/>
              <a:gd name="connsiteY0" fmla="*/ 0 h 398208"/>
              <a:gd name="connsiteX1" fmla="*/ 46355 w 91440"/>
              <a:gd name="connsiteY1" fmla="*/ 216204 h 398208"/>
              <a:gd name="connsiteX2" fmla="*/ 45720 w 91440"/>
              <a:gd name="connsiteY2" fmla="*/ 216204 h 398208"/>
              <a:gd name="connsiteX3" fmla="*/ 45720 w 91440"/>
              <a:gd name="connsiteY3" fmla="*/ 398208 h 3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398208">
                <a:moveTo>
                  <a:pt x="46355" y="0"/>
                </a:moveTo>
                <a:lnTo>
                  <a:pt x="46355" y="216204"/>
                </a:lnTo>
                <a:lnTo>
                  <a:pt x="45720" y="216204"/>
                </a:lnTo>
                <a:lnTo>
                  <a:pt x="45720" y="398208"/>
                </a:ln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7699" tIns="196398" rIns="47701" bIns="19639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36" name="Forma livre 35"/>
          <p:cNvSpPr/>
          <p:nvPr/>
        </p:nvSpPr>
        <p:spPr>
          <a:xfrm rot="10800000">
            <a:off x="5786423" y="5201096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37" name="Forma livre 36"/>
          <p:cNvSpPr/>
          <p:nvPr/>
        </p:nvSpPr>
        <p:spPr>
          <a:xfrm>
            <a:off x="3451166" y="4484817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363841"/>
              <a:satOff val="-20982"/>
              <a:lumOff val="2157"/>
              <a:alphaOff val="0"/>
            </a:schemeClr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Operação em caráter Provisório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  <p:sp>
        <p:nvSpPr>
          <p:cNvPr id="39" name="Forma livre 38"/>
          <p:cNvSpPr/>
          <p:nvPr/>
        </p:nvSpPr>
        <p:spPr>
          <a:xfrm rot="10800000">
            <a:off x="2884056" y="5201096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40" name="Forma livre 39"/>
          <p:cNvSpPr/>
          <p:nvPr/>
        </p:nvSpPr>
        <p:spPr>
          <a:xfrm>
            <a:off x="548799" y="4484817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363841"/>
              <a:satOff val="-20982"/>
              <a:lumOff val="2157"/>
              <a:alphaOff val="0"/>
            </a:schemeClr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kern="1200" dirty="0" smtClean="0">
                <a:latin typeface="Agency FB" panose="020B0503020202020204" pitchFamily="34" charset="0"/>
              </a:rPr>
              <a:t>Licenciamento</a:t>
            </a:r>
            <a:endParaRPr lang="pt-BR" sz="2800" kern="1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02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12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485251" y="412824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402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485251" y="4128247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99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485251" y="4128247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916343" y="4388224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4607856" y="124923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9" name="Elipse 18"/>
          <p:cNvSpPr/>
          <p:nvPr/>
        </p:nvSpPr>
        <p:spPr>
          <a:xfrm>
            <a:off x="3806148" y="4703331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55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485251" y="4128247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916343" y="4388224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4607856" y="124923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9" name="Elipse 18"/>
          <p:cNvSpPr/>
          <p:nvPr/>
        </p:nvSpPr>
        <p:spPr>
          <a:xfrm>
            <a:off x="3806148" y="4703331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0" name="Elipse 19"/>
          <p:cNvSpPr/>
          <p:nvPr/>
        </p:nvSpPr>
        <p:spPr>
          <a:xfrm>
            <a:off x="3630703" y="5988883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354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336715" y="-362921"/>
            <a:ext cx="12865429" cy="774925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0" y="2756925"/>
            <a:ext cx="4559829" cy="859489"/>
          </a:xfrm>
          <a:prstGeom prst="roundRect">
            <a:avLst/>
          </a:prstGeom>
          <a:solidFill>
            <a:srgbClr val="FCF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7632171" y="2756923"/>
            <a:ext cx="4559829" cy="811943"/>
          </a:xfrm>
          <a:prstGeom prst="roundRect">
            <a:avLst/>
          </a:prstGeom>
          <a:solidFill>
            <a:srgbClr val="FCF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3816086" y="4457733"/>
            <a:ext cx="4559829" cy="891481"/>
          </a:xfrm>
          <a:prstGeom prst="roundRect">
            <a:avLst/>
          </a:prstGeom>
          <a:solidFill>
            <a:srgbClr val="FCF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2" name="CaixaDeTexto 11"/>
          <p:cNvSpPr txBox="1"/>
          <p:nvPr/>
        </p:nvSpPr>
        <p:spPr>
          <a:xfrm>
            <a:off x="0" y="2837855"/>
            <a:ext cx="44638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REGRAS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718601" y="2814080"/>
            <a:ext cx="44638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FISCALIZAÇÃO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864091" y="4554659"/>
            <a:ext cx="44638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PUNIÇÃO</a:t>
            </a: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" y="461885"/>
            <a:ext cx="1218242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222308" y="542215"/>
            <a:ext cx="603784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33" b="1" dirty="0">
                <a:latin typeface="Cambria" panose="02040503050406030204" pitchFamily="18" charset="0"/>
              </a:rPr>
              <a:t>AGÊNCIAS REGULADORAS</a:t>
            </a:r>
          </a:p>
        </p:txBody>
      </p:sp>
    </p:spTree>
    <p:extLst>
      <p:ext uri="{BB962C8B-B14F-4D97-AF65-F5344CB8AC3E}">
        <p14:creationId xmlns:p14="http://schemas.microsoft.com/office/powerpoint/2010/main" val="31239102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485251" y="4128247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916343" y="4388224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4607856" y="124923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9" name="Elipse 18"/>
          <p:cNvSpPr/>
          <p:nvPr/>
        </p:nvSpPr>
        <p:spPr>
          <a:xfrm>
            <a:off x="3806148" y="4703331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0" name="Elipse 19"/>
          <p:cNvSpPr/>
          <p:nvPr/>
        </p:nvSpPr>
        <p:spPr>
          <a:xfrm>
            <a:off x="3630703" y="5988883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6086117" y="5589496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6053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03450" y="1830866"/>
            <a:ext cx="11143117" cy="5321908"/>
          </a:xfrm>
          <a:prstGeom prst="rect">
            <a:avLst/>
          </a:prstGeom>
          <a:ln>
            <a:noFill/>
          </a:ln>
        </p:spPr>
      </p:sp>
      <p:sp>
        <p:nvSpPr>
          <p:cNvPr id="9" name="Forma livre 8"/>
          <p:cNvSpPr/>
          <p:nvPr/>
        </p:nvSpPr>
        <p:spPr>
          <a:xfrm>
            <a:off x="2908125" y="3407327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556703" y="2747081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kern="1200" dirty="0" smtClean="0">
                <a:latin typeface="Agency FB" panose="020B0503020202020204" pitchFamily="34" charset="0"/>
              </a:rPr>
              <a:t>Outorga Secundária e aprovação de projeto</a:t>
            </a:r>
            <a:endParaRPr lang="pt-BR" sz="2400" kern="1200" dirty="0">
              <a:latin typeface="Agency FB" panose="020B0503020202020204" pitchFamily="34" charset="0"/>
            </a:endParaRPr>
          </a:p>
        </p:txBody>
      </p:sp>
      <p:sp>
        <p:nvSpPr>
          <p:cNvPr id="11" name="Forma livre 10"/>
          <p:cNvSpPr/>
          <p:nvPr/>
        </p:nvSpPr>
        <p:spPr>
          <a:xfrm>
            <a:off x="5802588" y="3407327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noFill/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489" tIns="43014" rIns="254489" bIns="4301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 kern="1200">
              <a:latin typeface="Agency FB" panose="020B0503020202020204" pitchFamily="34" charset="0"/>
            </a:endParaRPr>
          </a:p>
        </p:txBody>
      </p:sp>
      <p:sp>
        <p:nvSpPr>
          <p:cNvPr id="12" name="Forma livre 11"/>
          <p:cNvSpPr/>
          <p:nvPr/>
        </p:nvSpPr>
        <p:spPr>
          <a:xfrm>
            <a:off x="3451166" y="2747081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181920"/>
              <a:satOff val="-10491"/>
              <a:lumOff val="1078"/>
              <a:alphaOff val="0"/>
            </a:schemeClr>
          </a:fillRef>
          <a:effectRef idx="0">
            <a:schemeClr val="accent2">
              <a:hueOff val="-181920"/>
              <a:satOff val="-10491"/>
              <a:lumOff val="107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dirty="0">
                <a:latin typeface="Agency FB" panose="020B0503020202020204" pitchFamily="34" charset="0"/>
              </a:rPr>
              <a:t>Autorização de Uso de Radiofrequência</a:t>
            </a:r>
          </a:p>
        </p:txBody>
      </p:sp>
      <p:sp>
        <p:nvSpPr>
          <p:cNvPr id="13" name="Forma livre 12"/>
          <p:cNvSpPr/>
          <p:nvPr/>
        </p:nvSpPr>
        <p:spPr>
          <a:xfrm>
            <a:off x="8697050" y="3407327"/>
            <a:ext cx="510640" cy="91440"/>
          </a:xfrm>
          <a:custGeom>
            <a:avLst/>
            <a:gdLst>
              <a:gd name="connsiteX0" fmla="*/ 0 w 510640"/>
              <a:gd name="connsiteY0" fmla="*/ 45720 h 91440"/>
              <a:gd name="connsiteX1" fmla="*/ 510640 w 51064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0640" h="91440">
                <a:moveTo>
                  <a:pt x="0" y="45720"/>
                </a:moveTo>
                <a:lnTo>
                  <a:pt x="510640" y="45720"/>
                </a:lnTo>
              </a:path>
            </a:pathLst>
          </a:custGeom>
          <a:solidFill>
            <a:srgbClr val="9582D3"/>
          </a:solidFill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7699" tIns="196398" rIns="47701" bIns="196398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700">
              <a:latin typeface="Agency FB" panose="020B0503020202020204" pitchFamily="34" charset="0"/>
            </a:endParaRPr>
          </a:p>
        </p:txBody>
      </p:sp>
      <p:sp>
        <p:nvSpPr>
          <p:cNvPr id="14" name="Forma livre 13"/>
          <p:cNvSpPr/>
          <p:nvPr/>
        </p:nvSpPr>
        <p:spPr>
          <a:xfrm>
            <a:off x="6345628" y="2747081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363841"/>
              <a:satOff val="-20982"/>
              <a:lumOff val="2157"/>
              <a:alphaOff val="0"/>
            </a:schemeClr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dirty="0">
                <a:latin typeface="Agency FB" panose="020B0503020202020204" pitchFamily="34" charset="0"/>
              </a:rPr>
              <a:t>Operação em caráter </a:t>
            </a:r>
            <a:r>
              <a:rPr lang="pt-BR" sz="2800" dirty="0" smtClean="0">
                <a:latin typeface="Agency FB" panose="020B0503020202020204" pitchFamily="34" charset="0"/>
              </a:rPr>
              <a:t>Provisório</a:t>
            </a:r>
            <a:endParaRPr lang="pt-BR" sz="2800" dirty="0">
              <a:latin typeface="Agency FB" panose="020B0503020202020204" pitchFamily="34" charset="0"/>
            </a:endParaRPr>
          </a:p>
        </p:txBody>
      </p:sp>
      <p:sp>
        <p:nvSpPr>
          <p:cNvPr id="16" name="Forma livre 15"/>
          <p:cNvSpPr/>
          <p:nvPr/>
        </p:nvSpPr>
        <p:spPr>
          <a:xfrm>
            <a:off x="9293346" y="2738011"/>
            <a:ext cx="2353221" cy="1411933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545761"/>
              <a:satOff val="-31473"/>
              <a:lumOff val="3235"/>
              <a:alphaOff val="0"/>
            </a:schemeClr>
          </a:fillRef>
          <a:effectRef idx="0">
            <a:schemeClr val="accent2">
              <a:hueOff val="-545761"/>
              <a:satOff val="-31473"/>
              <a:lumOff val="323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dirty="0">
                <a:latin typeface="Agency FB" panose="020B0503020202020204" pitchFamily="34" charset="0"/>
              </a:rPr>
              <a:t>Licenciamento</a:t>
            </a: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548799" y="244031"/>
            <a:ext cx="8148251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7030A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Outorga em caráter Secundário</a:t>
            </a:r>
            <a:endParaRPr lang="pt-BR" sz="3200" b="1" dirty="0">
              <a:solidFill>
                <a:srgbClr val="7030A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465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485251" y="4128247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916343" y="4388224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4607856" y="124923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9" name="Elipse 18"/>
          <p:cNvSpPr/>
          <p:nvPr/>
        </p:nvSpPr>
        <p:spPr>
          <a:xfrm>
            <a:off x="3806148" y="4703331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0" name="Elipse 19"/>
          <p:cNvSpPr/>
          <p:nvPr/>
        </p:nvSpPr>
        <p:spPr>
          <a:xfrm>
            <a:off x="3630703" y="5988883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6086117" y="5589496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30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485251" y="4128247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916343" y="4388224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4607856" y="124923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9" name="Elipse 18"/>
          <p:cNvSpPr/>
          <p:nvPr/>
        </p:nvSpPr>
        <p:spPr>
          <a:xfrm>
            <a:off x="3806148" y="4703331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0" name="Elipse 19"/>
          <p:cNvSpPr/>
          <p:nvPr/>
        </p:nvSpPr>
        <p:spPr>
          <a:xfrm>
            <a:off x="3630703" y="5988883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6086117" y="5589496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7548399" y="3836894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34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485251" y="4128247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916343" y="4388224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4607856" y="124923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9" name="Elipse 18"/>
          <p:cNvSpPr/>
          <p:nvPr/>
        </p:nvSpPr>
        <p:spPr>
          <a:xfrm>
            <a:off x="3806148" y="4703331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0" name="Elipse 19"/>
          <p:cNvSpPr/>
          <p:nvPr/>
        </p:nvSpPr>
        <p:spPr>
          <a:xfrm>
            <a:off x="3630703" y="5988883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6086117" y="5589496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7548399" y="3836894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4996019" y="61508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596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485251" y="4128247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916343" y="4388224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4607856" y="124923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9" name="Elipse 18"/>
          <p:cNvSpPr/>
          <p:nvPr/>
        </p:nvSpPr>
        <p:spPr>
          <a:xfrm>
            <a:off x="3806148" y="4703331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0" name="Elipse 19"/>
          <p:cNvSpPr/>
          <p:nvPr/>
        </p:nvSpPr>
        <p:spPr>
          <a:xfrm>
            <a:off x="3630703" y="5988883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6086117" y="5589496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7548399" y="3836894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4996019" y="61508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29200" y="2538359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591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485251" y="4128247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916343" y="4388224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4607856" y="124923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9" name="Elipse 18"/>
          <p:cNvSpPr/>
          <p:nvPr/>
        </p:nvSpPr>
        <p:spPr>
          <a:xfrm>
            <a:off x="3806148" y="4703331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0" name="Elipse 19"/>
          <p:cNvSpPr/>
          <p:nvPr/>
        </p:nvSpPr>
        <p:spPr>
          <a:xfrm>
            <a:off x="3630703" y="5988883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6086117" y="5589496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7548399" y="3836894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4996019" y="61508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29200" y="2538359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7252562" y="2689412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833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2164"/>
          <a:stretch/>
        </p:blipFill>
        <p:spPr>
          <a:xfrm>
            <a:off x="-1556083" y="-1626125"/>
            <a:ext cx="15416462" cy="848412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091950" y="-842683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Elipse 3"/>
          <p:cNvSpPr/>
          <p:nvPr/>
        </p:nvSpPr>
        <p:spPr>
          <a:xfrm>
            <a:off x="3630703" y="327211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6152148" y="29449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668054" y="365311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4796113" y="461234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893041" y="1591236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19714" y="4894731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62501" y="4845427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775950" y="1425389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381503" y="4840948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091347" y="4710953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164345" y="5688107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485251" y="4128247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916343" y="4388224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4607856" y="1249236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9" name="Elipse 18"/>
          <p:cNvSpPr/>
          <p:nvPr/>
        </p:nvSpPr>
        <p:spPr>
          <a:xfrm>
            <a:off x="3806148" y="4703331"/>
            <a:ext cx="684000" cy="684000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0" name="Elipse 19"/>
          <p:cNvSpPr/>
          <p:nvPr/>
        </p:nvSpPr>
        <p:spPr>
          <a:xfrm>
            <a:off x="3630703" y="5988883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6086117" y="5589496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7548399" y="3836894"/>
            <a:ext cx="591673" cy="582706"/>
          </a:xfrm>
          <a:prstGeom prst="ellipse">
            <a:avLst/>
          </a:prstGeom>
          <a:solidFill>
            <a:schemeClr val="accent6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31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4996019" y="615088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29200" y="2538359"/>
            <a:ext cx="591673" cy="582706"/>
          </a:xfrm>
          <a:prstGeom prst="ellipse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18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7252562" y="2689412"/>
            <a:ext cx="591673" cy="582706"/>
          </a:xfrm>
          <a:prstGeom prst="ellipse">
            <a:avLst/>
          </a:prstGeom>
          <a:solidFill>
            <a:srgbClr val="5A4E5C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548799" y="244031"/>
            <a:ext cx="3966051" cy="6848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Globo Minas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909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tângulo de cantos arredondados 2"/>
          <p:cNvSpPr/>
          <p:nvPr/>
        </p:nvSpPr>
        <p:spPr>
          <a:xfrm>
            <a:off x="2771376" y="369970"/>
            <a:ext cx="6649247" cy="1068061"/>
          </a:xfrm>
          <a:prstGeom prst="roundRect">
            <a:avLst/>
          </a:prstGeom>
          <a:solidFill>
            <a:srgbClr val="958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bg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Canais Virtuais</a:t>
            </a:r>
            <a:endParaRPr lang="pt-BR" sz="3600" b="1" dirty="0">
              <a:solidFill>
                <a:schemeClr val="bg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04554" y="111475"/>
            <a:ext cx="1181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0" dirty="0">
                <a:solidFill>
                  <a:srgbClr val="9582D3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31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548799" y="1814618"/>
            <a:ext cx="8653972" cy="874406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kern="1200" dirty="0" smtClean="0">
                <a:latin typeface="Agency FB" panose="020B0503020202020204" pitchFamily="34" charset="0"/>
              </a:rPr>
              <a:t>Criados no intuito de manter a identidade do canal com o telespectador</a:t>
            </a:r>
            <a:endParaRPr lang="pt-BR" sz="2400" kern="1200" dirty="0">
              <a:latin typeface="Agency FB" panose="020B0503020202020204" pitchFamily="34" charset="0"/>
            </a:endParaRPr>
          </a:p>
        </p:txBody>
      </p:sp>
      <p:sp>
        <p:nvSpPr>
          <p:cNvPr id="9" name="Forma livre 8"/>
          <p:cNvSpPr/>
          <p:nvPr/>
        </p:nvSpPr>
        <p:spPr>
          <a:xfrm>
            <a:off x="548799" y="3018934"/>
            <a:ext cx="8653972" cy="874406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kern="1200" dirty="0" smtClean="0">
                <a:latin typeface="Agency FB" panose="020B0503020202020204" pitchFamily="34" charset="0"/>
              </a:rPr>
              <a:t>Canal 4 no Rio de Janeiro é GLOBO</a:t>
            </a:r>
            <a:endParaRPr lang="pt-BR" sz="2400" kern="1200" dirty="0">
              <a:latin typeface="Agency FB" panose="020B0503020202020204" pitchFamily="34" charset="0"/>
            </a:endParaRPr>
          </a:p>
        </p:txBody>
      </p:sp>
      <p:sp>
        <p:nvSpPr>
          <p:cNvPr id="11" name="Forma livre 10"/>
          <p:cNvSpPr/>
          <p:nvPr/>
        </p:nvSpPr>
        <p:spPr>
          <a:xfrm>
            <a:off x="548799" y="4223250"/>
            <a:ext cx="8653972" cy="874406"/>
          </a:xfrm>
          <a:custGeom>
            <a:avLst/>
            <a:gdLst>
              <a:gd name="connsiteX0" fmla="*/ 0 w 2353221"/>
              <a:gd name="connsiteY0" fmla="*/ 0 h 1411933"/>
              <a:gd name="connsiteX1" fmla="*/ 2353221 w 2353221"/>
              <a:gd name="connsiteY1" fmla="*/ 0 h 1411933"/>
              <a:gd name="connsiteX2" fmla="*/ 2353221 w 2353221"/>
              <a:gd name="connsiteY2" fmla="*/ 1411933 h 1411933"/>
              <a:gd name="connsiteX3" fmla="*/ 0 w 2353221"/>
              <a:gd name="connsiteY3" fmla="*/ 1411933 h 1411933"/>
              <a:gd name="connsiteX4" fmla="*/ 0 w 2353221"/>
              <a:gd name="connsiteY4" fmla="*/ 0 h 14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21" h="1411933">
                <a:moveTo>
                  <a:pt x="0" y="0"/>
                </a:moveTo>
                <a:lnTo>
                  <a:pt x="2353221" y="0"/>
                </a:lnTo>
                <a:lnTo>
                  <a:pt x="2353221" y="1411933"/>
                </a:lnTo>
                <a:lnTo>
                  <a:pt x="0" y="1411933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kern="1200" dirty="0" smtClean="0">
                <a:latin typeface="Agency FB" panose="020B0503020202020204" pitchFamily="34" charset="0"/>
              </a:rPr>
              <a:t>Manter o posicionamento no </a:t>
            </a:r>
            <a:r>
              <a:rPr lang="pt-BR" sz="2400" kern="1200" dirty="0" err="1" smtClean="0">
                <a:latin typeface="Agency FB" panose="020B0503020202020204" pitchFamily="34" charset="0"/>
              </a:rPr>
              <a:t>line-up</a:t>
            </a:r>
            <a:endParaRPr lang="pt-BR" sz="2400" kern="1200" dirty="0">
              <a:latin typeface="Agency FB" panose="020B0503020202020204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548799" y="244031"/>
            <a:ext cx="8148251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9582D3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Objetivos</a:t>
            </a:r>
            <a:endParaRPr lang="pt-BR" sz="3200" b="1" dirty="0">
              <a:solidFill>
                <a:srgbClr val="9582D3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370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240704" y="-445628"/>
            <a:ext cx="12865429" cy="774925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1754269" y="1871602"/>
            <a:ext cx="9238275" cy="885321"/>
          </a:xfrm>
          <a:prstGeom prst="roundRect">
            <a:avLst/>
          </a:prstGeom>
          <a:solidFill>
            <a:srgbClr val="FCF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2" name="CaixaDeTexto 11"/>
          <p:cNvSpPr txBox="1"/>
          <p:nvPr/>
        </p:nvSpPr>
        <p:spPr>
          <a:xfrm>
            <a:off x="1907272" y="2017263"/>
            <a:ext cx="920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mbria" panose="02040503050406030204" pitchFamily="18" charset="0"/>
              </a:rPr>
              <a:t>Criada pela Lei 9.472/97 – Lei Geral de Telecomunicação (LGT)</a:t>
            </a: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62" y="620689"/>
            <a:ext cx="2049476" cy="55544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065231" y="3173241"/>
            <a:ext cx="2688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9B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FUNÇÕES</a:t>
            </a: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8304245" y="4042399"/>
            <a:ext cx="2688299" cy="2517888"/>
          </a:xfrm>
          <a:prstGeom prst="roundRect">
            <a:avLst/>
          </a:prstGeom>
          <a:solidFill>
            <a:srgbClr val="947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" name="CaixaDeTexto 20"/>
          <p:cNvSpPr txBox="1"/>
          <p:nvPr/>
        </p:nvSpPr>
        <p:spPr>
          <a:xfrm>
            <a:off x="8193147" y="4685788"/>
            <a:ext cx="2884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E</a:t>
            </a:r>
            <a:r>
              <a:rPr lang="pt-BR" alt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spectro de </a:t>
            </a:r>
            <a:r>
              <a:rPr lang="pt-BR" altLang="pt-BR" sz="2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radiofreqüências</a:t>
            </a:r>
            <a:endParaRPr lang="pt-BR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pt-BR" sz="2400" dirty="0"/>
          </a:p>
        </p:txBody>
      </p:sp>
      <p:sp>
        <p:nvSpPr>
          <p:cNvPr id="16" name="Retângulo de cantos arredondados 15"/>
          <p:cNvSpPr/>
          <p:nvPr/>
        </p:nvSpPr>
        <p:spPr>
          <a:xfrm>
            <a:off x="5065231" y="4037345"/>
            <a:ext cx="2688299" cy="2517888"/>
          </a:xfrm>
          <a:prstGeom prst="roundRect">
            <a:avLst/>
          </a:prstGeom>
          <a:solidFill>
            <a:srgbClr val="FFD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1" name="CaixaDeTexto 10"/>
          <p:cNvSpPr txBox="1"/>
          <p:nvPr/>
        </p:nvSpPr>
        <p:spPr>
          <a:xfrm>
            <a:off x="5528126" y="4424706"/>
            <a:ext cx="1767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ambria" panose="02040503050406030204" pitchFamily="18" charset="0"/>
              </a:rPr>
              <a:t>U</a:t>
            </a:r>
            <a:r>
              <a:rPr lang="pt-BR" altLang="pt-BR" sz="2400" b="1" dirty="0">
                <a:latin typeface="Cambria" panose="02040503050406030204" pitchFamily="18" charset="0"/>
              </a:rPr>
              <a:t>tilização dos recursos de órbita</a:t>
            </a:r>
            <a:endParaRPr lang="pt-BR" sz="2400" b="1" dirty="0">
              <a:latin typeface="Cambria" panose="02040503050406030204" pitchFamily="18" charset="0"/>
            </a:endParaRPr>
          </a:p>
          <a:p>
            <a:endParaRPr lang="pt-BR" sz="2400" dirty="0"/>
          </a:p>
        </p:txBody>
      </p:sp>
      <p:sp>
        <p:nvSpPr>
          <p:cNvPr id="18" name="Retângulo de cantos arredondados 17"/>
          <p:cNvSpPr/>
          <p:nvPr/>
        </p:nvSpPr>
        <p:spPr>
          <a:xfrm>
            <a:off x="1754269" y="4037345"/>
            <a:ext cx="2688299" cy="2517888"/>
          </a:xfrm>
          <a:prstGeom prst="round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8" name="CaixaDeTexto 7"/>
          <p:cNvSpPr txBox="1"/>
          <p:nvPr/>
        </p:nvSpPr>
        <p:spPr>
          <a:xfrm>
            <a:off x="1623292" y="4113547"/>
            <a:ext cx="29502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Disciplinar e fiscalizar a execução, comercialização e uso dos serviços de telecomunicações</a:t>
            </a:r>
            <a:endParaRPr lang="pt-BR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242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3" grpId="0"/>
      <p:bldP spid="19" grpId="0" animBg="1"/>
      <p:bldP spid="21" grpId="0"/>
      <p:bldP spid="16" grpId="0" animBg="1"/>
      <p:bldP spid="11" grpId="0"/>
      <p:bldP spid="18" grpId="0" animBg="1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548799" y="244031"/>
            <a:ext cx="8148251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9582D3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Regras</a:t>
            </a:r>
            <a:endParaRPr lang="pt-BR" sz="3200" b="1" dirty="0">
              <a:solidFill>
                <a:srgbClr val="9582D3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4914900" y="1533522"/>
            <a:ext cx="3419475" cy="30384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2400">
              <a:latin typeface="Agency FB" panose="020B05030202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914899" y="1615414"/>
            <a:ext cx="3419476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dirty="0" smtClean="0">
                <a:solidFill>
                  <a:schemeClr val="lt1"/>
                </a:solidFill>
                <a:latin typeface="Agency FB" panose="020B0503020202020204" pitchFamily="34" charset="0"/>
              </a:rPr>
              <a:t>Portarias MCTIC (SP, DF, GO):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pt-BR" sz="2400" dirty="0" smtClean="0">
                <a:solidFill>
                  <a:schemeClr val="lt1"/>
                </a:solidFill>
                <a:latin typeface="Agency FB" panose="020B0503020202020204" pitchFamily="34" charset="0"/>
              </a:rPr>
              <a:t>Novas estações:</a:t>
            </a: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dirty="0" smtClean="0">
                <a:solidFill>
                  <a:schemeClr val="lt1"/>
                </a:solidFill>
                <a:latin typeface="Agency FB" panose="020B0503020202020204" pitchFamily="34" charset="0"/>
              </a:rPr>
              <a:t>Canal Virtual = Físico Digital .1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pt-BR" sz="2400" dirty="0" smtClean="0">
                <a:solidFill>
                  <a:schemeClr val="lt1"/>
                </a:solidFill>
                <a:latin typeface="Agency FB" panose="020B0503020202020204" pitchFamily="34" charset="0"/>
              </a:rPr>
              <a:t>SFN:</a:t>
            </a:r>
          </a:p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dirty="0" smtClean="0">
                <a:solidFill>
                  <a:schemeClr val="lt1"/>
                </a:solidFill>
                <a:latin typeface="Agency FB" panose="020B0503020202020204" pitchFamily="34" charset="0"/>
              </a:rPr>
              <a:t>Canal Virtual = Estação Principal</a:t>
            </a:r>
            <a:endParaRPr lang="pt-BR" sz="2400" dirty="0">
              <a:solidFill>
                <a:schemeClr val="lt1"/>
              </a:solidFill>
              <a:latin typeface="Agency FB" panose="020B0503020202020204" pitchFamily="34" charset="0"/>
            </a:endParaRP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24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819148" y="1533521"/>
            <a:ext cx="3419475" cy="30384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2400">
              <a:latin typeface="Agency FB" panose="020B0503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276347" y="2372544"/>
            <a:ext cx="2505075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dirty="0">
                <a:solidFill>
                  <a:schemeClr val="lt1"/>
                </a:solidFill>
                <a:latin typeface="Agency FB" panose="020B0503020202020204" pitchFamily="34" charset="0"/>
              </a:rPr>
              <a:t>ABNT NBR </a:t>
            </a:r>
            <a:r>
              <a:rPr lang="pt-BR" sz="2400" dirty="0" smtClean="0">
                <a:solidFill>
                  <a:schemeClr val="lt1"/>
                </a:solidFill>
                <a:latin typeface="Agency FB" panose="020B0503020202020204" pitchFamily="34" charset="0"/>
              </a:rPr>
              <a:t>15604:</a:t>
            </a: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dirty="0" smtClean="0">
                <a:solidFill>
                  <a:schemeClr val="lt1"/>
                </a:solidFill>
                <a:latin typeface="Agency FB" panose="020B0503020202020204" pitchFamily="34" charset="0"/>
              </a:rPr>
              <a:t>Canal Virtual = Canal Analógico .1</a:t>
            </a:r>
            <a:endParaRPr lang="pt-BR" sz="24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40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omantowomanmagazine.com/wp-content/uploads/2016/02/Dollarphotoclub_722057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9401"/>
            <a:ext cx="12192000" cy="81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04554" y="111475"/>
            <a:ext cx="1181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0" dirty="0" smtClean="0">
                <a:solidFill>
                  <a:srgbClr val="0172B8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3</a:t>
            </a:r>
            <a:endParaRPr lang="pt-BR" sz="10500" dirty="0">
              <a:solidFill>
                <a:srgbClr val="0172B8"/>
              </a:solidFill>
              <a:latin typeface="Bernard MT Condensed" panose="02050806060905020404" pitchFamily="18" charset="0"/>
              <a:cs typeface="Aparajita" panose="020B0604020202020204" pitchFamily="34" charset="0"/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2771376" y="369970"/>
            <a:ext cx="6649247" cy="1068061"/>
          </a:xfrm>
          <a:prstGeom prst="roundRect">
            <a:avLst/>
          </a:prstGeom>
          <a:solidFill>
            <a:srgbClr val="017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bg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Perdas de Espectro</a:t>
            </a:r>
            <a:endParaRPr lang="pt-BR" sz="3600" b="1" dirty="0">
              <a:solidFill>
                <a:schemeClr val="bg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15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://static1.businessinsider.com/image/53a31dd0ecad04c36625a670-3495-2328/worldcup_tv2-(euslei-marcelino)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24115"/>
            <a:ext cx="12192000" cy="812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0" y="-101600"/>
            <a:ext cx="12192000" cy="697231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505329" y="1397907"/>
            <a:ext cx="11229472" cy="467169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05476" y="616140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dirty="0"/>
              <a:t>470 MHz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1223465" y="6161400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pt-BR" dirty="0" smtClean="0">
                <a:latin typeface="Agency FB" panose="020B0503020202020204" pitchFamily="34" charset="0"/>
              </a:rPr>
              <a:t>890 MHz</a:t>
            </a:r>
            <a:endParaRPr lang="pt-BR" dirty="0">
              <a:latin typeface="Agency FB" panose="020B0503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685486" y="2263868"/>
            <a:ext cx="3627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latin typeface="Agency FB" panose="020B0503020202020204" pitchFamily="34" charset="0"/>
                <a:cs typeface="Aharoni" panose="02010803020104030203" pitchFamily="2" charset="-79"/>
              </a:rPr>
              <a:t>Ra</a:t>
            </a:r>
            <a:r>
              <a:rPr lang="pt-BR" sz="5400" dirty="0">
                <a:latin typeface="Agency FB" panose="020B0503020202020204" pitchFamily="34" charset="0"/>
                <a:cs typeface="Aharoni" panose="02010803020104030203" pitchFamily="2" charset="-79"/>
              </a:rPr>
              <a:t>diodifusã</a:t>
            </a:r>
            <a:r>
              <a:rPr lang="pt-BR" sz="5400" dirty="0" smtClean="0">
                <a:latin typeface="Agency FB" panose="020B0503020202020204" pitchFamily="34" charset="0"/>
                <a:cs typeface="Aharoni" panose="02010803020104030203" pitchFamily="2" charset="-79"/>
              </a:rPr>
              <a:t>o</a:t>
            </a:r>
            <a:endParaRPr lang="pt-BR" sz="5400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505327" y="316945"/>
            <a:ext cx="2828423" cy="622183"/>
          </a:xfrm>
          <a:prstGeom prst="roundRect">
            <a:avLst/>
          </a:prstGeom>
          <a:solidFill>
            <a:srgbClr val="E27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Anos 70</a:t>
            </a:r>
          </a:p>
        </p:txBody>
      </p:sp>
      <p:cxnSp>
        <p:nvCxnSpPr>
          <p:cNvPr id="4" name="Conector de seta reta 3"/>
          <p:cNvCxnSpPr/>
          <p:nvPr/>
        </p:nvCxnSpPr>
        <p:spPr>
          <a:xfrm flipV="1">
            <a:off x="685800" y="4457700"/>
            <a:ext cx="10877550" cy="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413782" y="3644851"/>
            <a:ext cx="1412566" cy="64633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sz="3600" dirty="0" smtClean="0">
                <a:solidFill>
                  <a:schemeClr val="accent2">
                    <a:lumMod val="75000"/>
                  </a:schemeClr>
                </a:solidFill>
              </a:rPr>
              <a:t>420 </a:t>
            </a:r>
            <a:r>
              <a:rPr lang="pt-BR" sz="3600" dirty="0">
                <a:solidFill>
                  <a:schemeClr val="accent2">
                    <a:lumMod val="75000"/>
                  </a:schemeClr>
                </a:solidFill>
              </a:rPr>
              <a:t>MHz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381702" y="5105797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sz="3200" dirty="0" smtClean="0"/>
              <a:t>70 canais</a:t>
            </a:r>
            <a:endParaRPr lang="pt-BR" sz="32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5476" y="6593002"/>
            <a:ext cx="3151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rgbClr val="E0E4CC"/>
                </a:solidFill>
              </a:rPr>
              <a:t>Portaria </a:t>
            </a:r>
            <a:r>
              <a:rPr lang="pt-BR" sz="1400" b="1" dirty="0">
                <a:solidFill>
                  <a:srgbClr val="E0E4CC"/>
                </a:solidFill>
              </a:rPr>
              <a:t>nº </a:t>
            </a:r>
            <a:r>
              <a:rPr lang="pt-BR" sz="1400" b="1" dirty="0" smtClean="0">
                <a:solidFill>
                  <a:srgbClr val="E0E4CC"/>
                </a:solidFill>
              </a:rPr>
              <a:t>38</a:t>
            </a:r>
            <a:r>
              <a:rPr lang="pt-BR" sz="1400" b="1" dirty="0">
                <a:solidFill>
                  <a:srgbClr val="E0E4CC"/>
                </a:solidFill>
              </a:rPr>
              <a:t>, de 23 de Janeiro de 1974</a:t>
            </a: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5501799" y="252447"/>
            <a:ext cx="6061551" cy="684883"/>
          </a:xfrm>
          <a:prstGeom prst="roundRect">
            <a:avLst/>
          </a:prstGeom>
          <a:solidFill>
            <a:srgbClr val="5A4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5F4F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Faixa de UHF</a:t>
            </a:r>
            <a:endParaRPr lang="pt-BR" sz="3200" b="1" dirty="0">
              <a:solidFill>
                <a:srgbClr val="E5F4F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4460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://static1.businessinsider.com/image/53a31dd0ecad04c36625a670-3495-2328/worldcup_tv2-(euslei-marcelino)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24115"/>
            <a:ext cx="12192000" cy="812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0" y="-101600"/>
            <a:ext cx="12192000" cy="697231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05328" y="1398277"/>
            <a:ext cx="11229472" cy="467169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de cantos arredondados 13"/>
          <p:cNvSpPr/>
          <p:nvPr/>
        </p:nvSpPr>
        <p:spPr>
          <a:xfrm>
            <a:off x="505327" y="316945"/>
            <a:ext cx="2828423" cy="622183"/>
          </a:xfrm>
          <a:prstGeom prst="roundRect">
            <a:avLst/>
          </a:prstGeom>
          <a:solidFill>
            <a:srgbClr val="E27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Anos 90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731829" y="1391020"/>
            <a:ext cx="2002970" cy="4671690"/>
          </a:xfrm>
          <a:prstGeom prst="rect">
            <a:avLst/>
          </a:prstGeom>
          <a:solidFill>
            <a:srgbClr val="C55A1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9806565" y="1432872"/>
            <a:ext cx="3627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latin typeface="Agency FB" panose="020B0503020202020204" pitchFamily="34" charset="0"/>
                <a:cs typeface="Aharoni" panose="02010803020104030203" pitchFamily="2" charset="-79"/>
              </a:rPr>
              <a:t>Serviço</a:t>
            </a:r>
          </a:p>
          <a:p>
            <a:r>
              <a:rPr lang="pt-BR" sz="5400" dirty="0" smtClean="0">
                <a:latin typeface="Agency FB" panose="020B0503020202020204" pitchFamily="34" charset="0"/>
                <a:cs typeface="Aharoni" panose="02010803020104030203" pitchFamily="2" charset="-79"/>
              </a:rPr>
              <a:t>Móvel</a:t>
            </a:r>
            <a:endParaRPr lang="pt-BR" sz="5400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9359505" y="6161400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dirty="0" smtClean="0"/>
              <a:t>806 MHz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223465" y="6161400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pt-BR" dirty="0" smtClean="0">
                <a:latin typeface="Agency FB" panose="020B0503020202020204" pitchFamily="34" charset="0"/>
              </a:rPr>
              <a:t>890 MHz</a:t>
            </a:r>
            <a:endParaRPr lang="pt-BR" dirty="0">
              <a:latin typeface="Agency FB" panose="020B0503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05476" y="616140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dirty="0"/>
              <a:t>470 MHz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620958" y="2263868"/>
            <a:ext cx="3627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latin typeface="Agency FB" panose="020B0503020202020204" pitchFamily="34" charset="0"/>
                <a:cs typeface="Aharoni" panose="02010803020104030203" pitchFamily="2" charset="-79"/>
              </a:rPr>
              <a:t>Ra</a:t>
            </a:r>
            <a:r>
              <a:rPr lang="pt-BR" sz="5400" dirty="0">
                <a:latin typeface="Agency FB" panose="020B0503020202020204" pitchFamily="34" charset="0"/>
                <a:cs typeface="Aharoni" panose="02010803020104030203" pitchFamily="2" charset="-79"/>
              </a:rPr>
              <a:t>diodifusã</a:t>
            </a:r>
            <a:r>
              <a:rPr lang="pt-BR" sz="5400" dirty="0" smtClean="0">
                <a:latin typeface="Agency FB" panose="020B0503020202020204" pitchFamily="34" charset="0"/>
                <a:cs typeface="Aharoni" panose="02010803020104030203" pitchFamily="2" charset="-79"/>
              </a:rPr>
              <a:t>o</a:t>
            </a:r>
            <a:endParaRPr lang="pt-BR" sz="5400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647700" y="4445969"/>
            <a:ext cx="895051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4349254" y="3644851"/>
            <a:ext cx="1443024" cy="64633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sz="3600" dirty="0" smtClean="0">
                <a:solidFill>
                  <a:schemeClr val="accent2">
                    <a:lumMod val="75000"/>
                  </a:schemeClr>
                </a:solidFill>
              </a:rPr>
              <a:t>336 MHz</a:t>
            </a:r>
            <a:endParaRPr lang="pt-BR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4317174" y="5105797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sz="3200" dirty="0" smtClean="0"/>
              <a:t>55 canais</a:t>
            </a:r>
            <a:endParaRPr lang="pt-BR" sz="3200" dirty="0"/>
          </a:p>
        </p:txBody>
      </p:sp>
      <p:cxnSp>
        <p:nvCxnSpPr>
          <p:cNvPr id="20" name="Conector de seta reta 19"/>
          <p:cNvCxnSpPr/>
          <p:nvPr/>
        </p:nvCxnSpPr>
        <p:spPr>
          <a:xfrm>
            <a:off x="9861176" y="4445969"/>
            <a:ext cx="1715036" cy="0"/>
          </a:xfrm>
          <a:prstGeom prst="straightConnector1">
            <a:avLst/>
          </a:prstGeom>
          <a:ln w="38100">
            <a:solidFill>
              <a:srgbClr val="AAAA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10076038" y="3644851"/>
            <a:ext cx="1231427" cy="64633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sz="3600" dirty="0" smtClean="0">
                <a:solidFill>
                  <a:srgbClr val="AAAAAA"/>
                </a:solidFill>
              </a:rPr>
              <a:t>84 MHz</a:t>
            </a:r>
            <a:endParaRPr lang="pt-BR" sz="3600" dirty="0">
              <a:solidFill>
                <a:srgbClr val="AAAAAA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05476" y="6593002"/>
            <a:ext cx="3086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rgbClr val="E0E4CC"/>
                </a:solidFill>
              </a:rPr>
              <a:t>Portaria </a:t>
            </a:r>
            <a:r>
              <a:rPr lang="pt-BR" sz="1400" b="1" dirty="0">
                <a:solidFill>
                  <a:srgbClr val="E0E4CC"/>
                </a:solidFill>
              </a:rPr>
              <a:t>nº </a:t>
            </a:r>
            <a:r>
              <a:rPr lang="pt-BR" sz="1400" b="1" dirty="0" smtClean="0">
                <a:solidFill>
                  <a:srgbClr val="E0E4CC"/>
                </a:solidFill>
              </a:rPr>
              <a:t>515, </a:t>
            </a:r>
            <a:r>
              <a:rPr lang="pt-BR" sz="1400" b="1" dirty="0">
                <a:solidFill>
                  <a:srgbClr val="E0E4CC"/>
                </a:solidFill>
              </a:rPr>
              <a:t>de </a:t>
            </a:r>
            <a:r>
              <a:rPr lang="pt-BR" sz="1400" b="1" dirty="0" smtClean="0">
                <a:solidFill>
                  <a:srgbClr val="E0E4CC"/>
                </a:solidFill>
              </a:rPr>
              <a:t>20 de julho de 1994</a:t>
            </a:r>
            <a:endParaRPr lang="pt-BR" sz="1400" b="1" dirty="0">
              <a:solidFill>
                <a:srgbClr val="E0E4CC"/>
              </a:solidFill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5501799" y="252447"/>
            <a:ext cx="6061551" cy="684883"/>
          </a:xfrm>
          <a:prstGeom prst="roundRect">
            <a:avLst/>
          </a:prstGeom>
          <a:solidFill>
            <a:srgbClr val="5A4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5F4F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Faixa de UHF</a:t>
            </a:r>
            <a:endParaRPr lang="pt-BR" sz="3200" b="1" dirty="0">
              <a:solidFill>
                <a:srgbClr val="E5F4F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85253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://static1.businessinsider.com/image/53a31dd0ecad04c36625a670-3495-2328/worldcup_tv2-(euslei-marcelino)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24115"/>
            <a:ext cx="12192000" cy="812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0" y="-101600"/>
            <a:ext cx="12192000" cy="697231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de cantos arredondados 13"/>
          <p:cNvSpPr/>
          <p:nvPr/>
        </p:nvSpPr>
        <p:spPr>
          <a:xfrm>
            <a:off x="505327" y="316945"/>
            <a:ext cx="4458559" cy="622855"/>
          </a:xfrm>
          <a:prstGeom prst="roundRect">
            <a:avLst/>
          </a:prstGeom>
          <a:solidFill>
            <a:srgbClr val="E27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Atualmente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05327" y="1398277"/>
            <a:ext cx="11229471" cy="467169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6793463" y="1398277"/>
            <a:ext cx="4941336" cy="4671690"/>
          </a:xfrm>
          <a:prstGeom prst="rect">
            <a:avLst/>
          </a:prstGeom>
          <a:solidFill>
            <a:srgbClr val="C55A1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433425" y="6161400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dirty="0" smtClean="0"/>
              <a:t>698 MHz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223465" y="6161400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pt-BR" dirty="0" smtClean="0">
                <a:latin typeface="Agency FB" panose="020B0503020202020204" pitchFamily="34" charset="0"/>
              </a:rPr>
              <a:t>890 MHz</a:t>
            </a:r>
            <a:endParaRPr lang="pt-BR" dirty="0">
              <a:latin typeface="Agency FB" panose="020B0503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05476" y="616140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dirty="0"/>
              <a:t>470 MHz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8225415" y="1432872"/>
            <a:ext cx="3627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latin typeface="Agency FB" panose="020B0503020202020204" pitchFamily="34" charset="0"/>
                <a:cs typeface="Aharoni" panose="02010803020104030203" pitchFamily="2" charset="-79"/>
              </a:rPr>
              <a:t>Serviço</a:t>
            </a:r>
          </a:p>
          <a:p>
            <a:r>
              <a:rPr lang="pt-BR" sz="5400" dirty="0" smtClean="0">
                <a:latin typeface="Agency FB" panose="020B0503020202020204" pitchFamily="34" charset="0"/>
                <a:cs typeface="Aharoni" panose="02010803020104030203" pitchFamily="2" charset="-79"/>
              </a:rPr>
              <a:t>Móvel</a:t>
            </a:r>
            <a:endParaRPr lang="pt-BR" sz="5400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039808" y="2263868"/>
            <a:ext cx="3627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latin typeface="Agency FB" panose="020B0503020202020204" pitchFamily="34" charset="0"/>
                <a:cs typeface="Aharoni" panose="02010803020104030203" pitchFamily="2" charset="-79"/>
              </a:rPr>
              <a:t>Ra</a:t>
            </a:r>
            <a:r>
              <a:rPr lang="pt-BR" sz="5400" dirty="0">
                <a:latin typeface="Agency FB" panose="020B0503020202020204" pitchFamily="34" charset="0"/>
                <a:cs typeface="Aharoni" panose="02010803020104030203" pitchFamily="2" charset="-79"/>
              </a:rPr>
              <a:t>diodifusã</a:t>
            </a:r>
            <a:r>
              <a:rPr lang="pt-BR" sz="5400" dirty="0" smtClean="0">
                <a:latin typeface="Agency FB" panose="020B0503020202020204" pitchFamily="34" charset="0"/>
                <a:cs typeface="Aharoni" panose="02010803020104030203" pitchFamily="2" charset="-79"/>
              </a:rPr>
              <a:t>o</a:t>
            </a:r>
            <a:endParaRPr lang="pt-BR" sz="5400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614149" y="4438650"/>
            <a:ext cx="607325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2768104" y="3644851"/>
            <a:ext cx="144302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sz="3600" dirty="0" smtClean="0">
                <a:solidFill>
                  <a:schemeClr val="accent2">
                    <a:lumMod val="75000"/>
                  </a:schemeClr>
                </a:solidFill>
              </a:rPr>
              <a:t>228 MHz</a:t>
            </a:r>
            <a:endParaRPr lang="pt-BR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736024" y="5105797"/>
            <a:ext cx="1438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sz="3200" dirty="0" smtClean="0"/>
              <a:t>37 canais</a:t>
            </a:r>
            <a:endParaRPr lang="pt-BR" sz="3200" dirty="0"/>
          </a:p>
        </p:txBody>
      </p:sp>
      <p:cxnSp>
        <p:nvCxnSpPr>
          <p:cNvPr id="26" name="Conector de seta reta 25"/>
          <p:cNvCxnSpPr/>
          <p:nvPr/>
        </p:nvCxnSpPr>
        <p:spPr>
          <a:xfrm>
            <a:off x="6919415" y="4438650"/>
            <a:ext cx="4694830" cy="0"/>
          </a:xfrm>
          <a:prstGeom prst="straightConnector1">
            <a:avLst/>
          </a:prstGeom>
          <a:ln w="38100">
            <a:solidFill>
              <a:srgbClr val="AAAA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8494888" y="3644851"/>
            <a:ext cx="1430162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r>
              <a:rPr lang="pt-BR" sz="3600" dirty="0" smtClean="0">
                <a:solidFill>
                  <a:srgbClr val="AAAAAA"/>
                </a:solidFill>
              </a:rPr>
              <a:t>192 MHz</a:t>
            </a:r>
            <a:endParaRPr lang="pt-BR" sz="3600" dirty="0">
              <a:solidFill>
                <a:srgbClr val="AAAAAA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05476" y="6593002"/>
            <a:ext cx="3627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rgbClr val="E0E4CC"/>
                </a:solidFill>
              </a:rPr>
              <a:t>Resolução nº 625, de 11 de novembro de 2013</a:t>
            </a:r>
            <a:endParaRPr lang="pt-BR" sz="1400" b="1" dirty="0">
              <a:solidFill>
                <a:srgbClr val="E0E4CC"/>
              </a:solidFill>
            </a:endParaRPr>
          </a:p>
        </p:txBody>
      </p:sp>
      <p:sp>
        <p:nvSpPr>
          <p:cNvPr id="24" name="Retângulo de cantos arredondados 23"/>
          <p:cNvSpPr/>
          <p:nvPr/>
        </p:nvSpPr>
        <p:spPr>
          <a:xfrm>
            <a:off x="5501799" y="252447"/>
            <a:ext cx="6061551" cy="684883"/>
          </a:xfrm>
          <a:prstGeom prst="roundRect">
            <a:avLst/>
          </a:prstGeom>
          <a:solidFill>
            <a:srgbClr val="5A4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5F4F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Faixa de UHF</a:t>
            </a:r>
            <a:endParaRPr lang="pt-BR" sz="3200" b="1" dirty="0">
              <a:solidFill>
                <a:srgbClr val="E5F4F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472915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de cantos arredondados 2"/>
          <p:cNvSpPr/>
          <p:nvPr/>
        </p:nvSpPr>
        <p:spPr>
          <a:xfrm rot="168530">
            <a:off x="3241237" y="1871915"/>
            <a:ext cx="8903368" cy="21526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err="1">
                <a:solidFill>
                  <a:srgbClr val="213C2E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Faixas</a:t>
            </a:r>
            <a:r>
              <a:rPr lang="en-US" sz="6000" b="1" dirty="0">
                <a:solidFill>
                  <a:srgbClr val="213C2E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de SARC</a:t>
            </a:r>
          </a:p>
          <a:p>
            <a:r>
              <a:rPr lang="en-US" sz="4000" dirty="0" smtClean="0">
                <a:solidFill>
                  <a:srgbClr val="E0AE70"/>
                </a:solidFill>
              </a:rPr>
              <a:t>.</a:t>
            </a:r>
            <a:endParaRPr lang="pt-BR" sz="4000" dirty="0">
              <a:solidFill>
                <a:srgbClr val="E0AE7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04554" y="111475"/>
            <a:ext cx="1181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0" dirty="0" smtClean="0">
                <a:solidFill>
                  <a:srgbClr val="ECB480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4</a:t>
            </a:r>
            <a:endParaRPr lang="pt-BR" sz="10500" dirty="0">
              <a:solidFill>
                <a:srgbClr val="ECB480"/>
              </a:solidFill>
              <a:latin typeface="Bernard MT Condensed" panose="02050806060905020404" pitchFamily="18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38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-203200"/>
            <a:ext cx="12192000" cy="7329294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pt-BR" sz="1600" dirty="0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548799" y="244031"/>
            <a:ext cx="6061551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Frequências utilizadas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5016000" y="2238055"/>
            <a:ext cx="2160000" cy="2160000"/>
          </a:xfrm>
          <a:prstGeom prst="ellipse">
            <a:avLst/>
          </a:prstGeom>
          <a:solidFill>
            <a:srgbClr val="D95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UHF</a:t>
            </a:r>
            <a:endParaRPr lang="pt-BR" sz="2800" b="1" dirty="0">
              <a:solidFill>
                <a:srgbClr val="E0E4CC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  <a:p>
            <a:pPr algn="ctr"/>
            <a:r>
              <a:rPr lang="pt-BR" b="1" dirty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500 – 600 MHz</a:t>
            </a:r>
          </a:p>
        </p:txBody>
      </p:sp>
      <p:sp>
        <p:nvSpPr>
          <p:cNvPr id="14" name="Elipse 13"/>
          <p:cNvSpPr/>
          <p:nvPr/>
        </p:nvSpPr>
        <p:spPr>
          <a:xfrm>
            <a:off x="964700" y="1301447"/>
            <a:ext cx="1620000" cy="162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ysClr val="windowText" lastClr="00000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153 </a:t>
            </a:r>
            <a:r>
              <a:rPr lang="pt-BR" b="1" dirty="0">
                <a:solidFill>
                  <a:sysClr val="windowText" lastClr="00000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– 153,6 MHz</a:t>
            </a:r>
          </a:p>
        </p:txBody>
      </p:sp>
      <p:sp>
        <p:nvSpPr>
          <p:cNvPr id="16" name="Elipse 15"/>
          <p:cNvSpPr/>
          <p:nvPr/>
        </p:nvSpPr>
        <p:spPr>
          <a:xfrm>
            <a:off x="9162300" y="1883402"/>
            <a:ext cx="1620000" cy="162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7.110 – 7.410 MHz</a:t>
            </a:r>
          </a:p>
        </p:txBody>
      </p:sp>
      <p:sp>
        <p:nvSpPr>
          <p:cNvPr id="17" name="Elipse 16"/>
          <p:cNvSpPr/>
          <p:nvPr/>
        </p:nvSpPr>
        <p:spPr>
          <a:xfrm>
            <a:off x="2584700" y="4398055"/>
            <a:ext cx="1620000" cy="1620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460-461</a:t>
            </a:r>
            <a:r>
              <a:rPr lang="pt-BR" b="1" dirty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MHz</a:t>
            </a:r>
          </a:p>
        </p:txBody>
      </p:sp>
      <p:sp>
        <p:nvSpPr>
          <p:cNvPr id="18" name="Elipse 17"/>
          <p:cNvSpPr/>
          <p:nvPr/>
        </p:nvSpPr>
        <p:spPr>
          <a:xfrm>
            <a:off x="8317000" y="4613902"/>
            <a:ext cx="1620000" cy="162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10,15 – 10,30 GHz</a:t>
            </a:r>
            <a:endParaRPr lang="pt-BR" b="1" dirty="0">
              <a:solidFill>
                <a:srgbClr val="E0E4CC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5433850" y="5005472"/>
            <a:ext cx="1620000" cy="162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2300-2500</a:t>
            </a:r>
            <a:r>
              <a:rPr lang="pt-BR" b="1" dirty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MHz</a:t>
            </a:r>
          </a:p>
        </p:txBody>
      </p:sp>
      <p:sp>
        <p:nvSpPr>
          <p:cNvPr id="20" name="Elipse 19"/>
          <p:cNvSpPr/>
          <p:nvPr/>
        </p:nvSpPr>
        <p:spPr>
          <a:xfrm>
            <a:off x="2796300" y="2238055"/>
            <a:ext cx="1620000" cy="16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164 </a:t>
            </a:r>
            <a:r>
              <a:rPr lang="pt-BR" b="1" dirty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– 164,6 </a:t>
            </a:r>
            <a:r>
              <a:rPr lang="pt-BR" b="1" dirty="0" smtClean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MHz</a:t>
            </a:r>
            <a:endParaRPr lang="pt-BR" b="1" dirty="0">
              <a:solidFill>
                <a:srgbClr val="E0E4CC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58900" y="3318055"/>
            <a:ext cx="1620000" cy="162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ysClr val="windowText" lastClr="00000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450-451</a:t>
            </a:r>
          </a:p>
          <a:p>
            <a:pPr algn="ctr"/>
            <a:r>
              <a:rPr lang="pt-BR" b="1" dirty="0" smtClean="0">
                <a:solidFill>
                  <a:sysClr val="windowText" lastClr="00000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MHz </a:t>
            </a:r>
            <a:endParaRPr lang="pt-BR" b="1" dirty="0">
              <a:solidFill>
                <a:sysClr val="windowText" lastClr="00000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7070850" y="633307"/>
            <a:ext cx="1620000" cy="162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ysClr val="windowText" lastClr="00000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21 </a:t>
            </a:r>
            <a:r>
              <a:rPr lang="pt-BR" b="1" dirty="0">
                <a:solidFill>
                  <a:sysClr val="windowText" lastClr="00000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- 23</a:t>
            </a:r>
          </a:p>
          <a:p>
            <a:pPr algn="ctr"/>
            <a:r>
              <a:rPr lang="pt-BR" b="1" dirty="0">
                <a:solidFill>
                  <a:sysClr val="windowText" lastClr="00000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GHz</a:t>
            </a:r>
          </a:p>
        </p:txBody>
      </p:sp>
      <p:sp>
        <p:nvSpPr>
          <p:cNvPr id="23" name="Elipse 22"/>
          <p:cNvSpPr/>
          <p:nvPr/>
        </p:nvSpPr>
        <p:spPr>
          <a:xfrm>
            <a:off x="7390400" y="2921447"/>
            <a:ext cx="1620000" cy="162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6.430 – 7.110 MHz</a:t>
            </a:r>
          </a:p>
        </p:txBody>
      </p:sp>
      <p:sp>
        <p:nvSpPr>
          <p:cNvPr id="24" name="Elipse 23"/>
          <p:cNvSpPr/>
          <p:nvPr/>
        </p:nvSpPr>
        <p:spPr>
          <a:xfrm>
            <a:off x="10249425" y="3803902"/>
            <a:ext cx="1620000" cy="16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ysClr val="windowText" lastClr="00000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12,70 – 13,25 GHz</a:t>
            </a:r>
            <a:endParaRPr lang="pt-BR" b="1" dirty="0">
              <a:solidFill>
                <a:sysClr val="windowText" lastClr="00000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9772650" y="-37098"/>
            <a:ext cx="1620000" cy="162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17,70 – 17,80 GHz</a:t>
            </a:r>
          </a:p>
        </p:txBody>
      </p:sp>
    </p:spTree>
    <p:extLst>
      <p:ext uri="{BB962C8B-B14F-4D97-AF65-F5344CB8AC3E}">
        <p14:creationId xmlns:p14="http://schemas.microsoft.com/office/powerpoint/2010/main" val="32273128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-203200"/>
            <a:ext cx="12192000" cy="7329294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pt-BR" sz="1600" dirty="0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548799" y="244031"/>
            <a:ext cx="6061551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Frequências utilizadas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5433850" y="5005472"/>
            <a:ext cx="1620000" cy="162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2300-2500</a:t>
            </a:r>
            <a:r>
              <a:rPr lang="pt-BR" b="1" dirty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MHz</a:t>
            </a:r>
          </a:p>
        </p:txBody>
      </p:sp>
      <p:sp>
        <p:nvSpPr>
          <p:cNvPr id="8" name="Elipse 7"/>
          <p:cNvSpPr/>
          <p:nvPr/>
        </p:nvSpPr>
        <p:spPr>
          <a:xfrm>
            <a:off x="5016000" y="2238055"/>
            <a:ext cx="2160000" cy="2160000"/>
          </a:xfrm>
          <a:prstGeom prst="ellipse">
            <a:avLst/>
          </a:prstGeom>
          <a:solidFill>
            <a:srgbClr val="D95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UHF</a:t>
            </a:r>
            <a:endParaRPr lang="pt-BR" sz="2800" b="1" dirty="0">
              <a:solidFill>
                <a:srgbClr val="E0E4CC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  <a:p>
            <a:pPr algn="ctr"/>
            <a:r>
              <a:rPr lang="pt-BR" b="1" dirty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500 – 600 MHz</a:t>
            </a:r>
          </a:p>
        </p:txBody>
      </p:sp>
    </p:spTree>
    <p:extLst>
      <p:ext uri="{BB962C8B-B14F-4D97-AF65-F5344CB8AC3E}">
        <p14:creationId xmlns:p14="http://schemas.microsoft.com/office/powerpoint/2010/main" val="4564991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28860" y="2"/>
            <a:ext cx="12220859" cy="7796463"/>
            <a:chOff x="-28860" y="0"/>
            <a:chExt cx="12220859" cy="7796463"/>
          </a:xfrm>
        </p:grpSpPr>
        <p:pic>
          <p:nvPicPr>
            <p:cNvPr id="2" name="Picture 10" descr="http://slacklines.com.br/wp-content/uploads/2014/11/slacklines.jpe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1999" cy="752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tângulo 67"/>
            <p:cNvSpPr/>
            <p:nvPr/>
          </p:nvSpPr>
          <p:spPr>
            <a:xfrm>
              <a:off x="-28860" y="235"/>
              <a:ext cx="12220859" cy="7796228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0" name="Retângulo 69"/>
          <p:cNvSpPr/>
          <p:nvPr/>
        </p:nvSpPr>
        <p:spPr>
          <a:xfrm>
            <a:off x="-7043468" y="3195313"/>
            <a:ext cx="2145753" cy="2835979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-4821869" y="3195313"/>
            <a:ext cx="2145753" cy="2835979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DIVERSOS</a:t>
            </a:r>
            <a:endParaRPr lang="pt-BR" b="1" dirty="0">
              <a:solidFill>
                <a:srgbClr val="B1BFCF"/>
              </a:solidFill>
              <a:latin typeface="Arial Black" panose="020B0A04020102020204" pitchFamily="34" charset="0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-2627912" y="3195313"/>
            <a:ext cx="2145753" cy="2835979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</a:p>
        </p:txBody>
      </p:sp>
      <p:sp>
        <p:nvSpPr>
          <p:cNvPr id="73" name="Retângulo 72"/>
          <p:cNvSpPr/>
          <p:nvPr/>
        </p:nvSpPr>
        <p:spPr>
          <a:xfrm>
            <a:off x="-420288" y="3195313"/>
            <a:ext cx="2145515" cy="2835979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DIVERSOS</a:t>
            </a:r>
          </a:p>
        </p:txBody>
      </p:sp>
      <p:sp>
        <p:nvSpPr>
          <p:cNvPr id="74" name="Retângulo 73"/>
          <p:cNvSpPr/>
          <p:nvPr/>
        </p:nvSpPr>
        <p:spPr>
          <a:xfrm>
            <a:off x="1787645" y="3195313"/>
            <a:ext cx="2145753" cy="2835979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  <a:endParaRPr lang="pt-BR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3994877" y="3195313"/>
            <a:ext cx="2145753" cy="2835979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  <a:endParaRPr lang="pt-BR" sz="32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6" name="Retângulo 75"/>
          <p:cNvSpPr/>
          <p:nvPr/>
        </p:nvSpPr>
        <p:spPr>
          <a:xfrm>
            <a:off x="6203509" y="3195313"/>
            <a:ext cx="2145515" cy="2835979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</a:p>
        </p:txBody>
      </p:sp>
      <p:sp>
        <p:nvSpPr>
          <p:cNvPr id="77" name="Retângulo 76"/>
          <p:cNvSpPr/>
          <p:nvPr/>
        </p:nvSpPr>
        <p:spPr>
          <a:xfrm>
            <a:off x="8412428" y="3195313"/>
            <a:ext cx="2145753" cy="2835979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</a:p>
        </p:txBody>
      </p:sp>
      <p:cxnSp>
        <p:nvCxnSpPr>
          <p:cNvPr id="78" name="Conector reto 77"/>
          <p:cNvCxnSpPr/>
          <p:nvPr/>
        </p:nvCxnSpPr>
        <p:spPr>
          <a:xfrm>
            <a:off x="-7043468" y="2496601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-4883199" y="2496601"/>
            <a:ext cx="40704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-2663724" y="2496601"/>
            <a:ext cx="1527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-478726" y="2496601"/>
            <a:ext cx="11555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1748183" y="2496601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3955417" y="2496601"/>
            <a:ext cx="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6166936" y="2496601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8374641" y="2496601"/>
            <a:ext cx="6187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10586519" y="2496601"/>
            <a:ext cx="1019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>
            <a:off x="10623610" y="3195311"/>
            <a:ext cx="2145753" cy="2835979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DIVERSOS</a:t>
            </a:r>
          </a:p>
        </p:txBody>
      </p:sp>
      <p:grpSp>
        <p:nvGrpSpPr>
          <p:cNvPr id="88" name="Grupo 87"/>
          <p:cNvGrpSpPr/>
          <p:nvPr/>
        </p:nvGrpSpPr>
        <p:grpSpPr>
          <a:xfrm>
            <a:off x="-7432298" y="1925054"/>
            <a:ext cx="20582020" cy="530889"/>
            <a:chOff x="-1973178" y="1925053"/>
            <a:chExt cx="18996353" cy="530889"/>
          </a:xfrm>
        </p:grpSpPr>
        <p:sp>
          <p:nvSpPr>
            <p:cNvPr id="89" name="Retângulo 88"/>
            <p:cNvSpPr/>
            <p:nvPr/>
          </p:nvSpPr>
          <p:spPr>
            <a:xfrm>
              <a:off x="-1973178" y="1925053"/>
              <a:ext cx="18996353" cy="530889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2097465" y="198789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2110</a:t>
              </a: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6162281" y="1980688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2300</a:t>
              </a:r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8132171" y="1978660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2400</a:t>
              </a:r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10164580" y="198789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2500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4129874" y="198789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2200</a:t>
              </a: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12194922" y="1980688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2600</a:t>
              </a:r>
            </a:p>
          </p:txBody>
        </p:sp>
        <p:sp>
          <p:nvSpPr>
            <p:cNvPr id="96" name="CaixaDeTexto 95"/>
            <p:cNvSpPr txBox="1"/>
            <p:nvPr/>
          </p:nvSpPr>
          <p:spPr>
            <a:xfrm>
              <a:off x="14229398" y="196453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2690</a:t>
              </a: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96316" y="1981894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2025</a:t>
              </a:r>
            </a:p>
          </p:txBody>
        </p:sp>
      </p:grpSp>
      <p:sp>
        <p:nvSpPr>
          <p:cNvPr id="98" name="CaixaDeTexto 97"/>
          <p:cNvSpPr txBox="1"/>
          <p:nvPr/>
        </p:nvSpPr>
        <p:spPr>
          <a:xfrm>
            <a:off x="4853462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548800" y="244032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Perdas na faixa de 2Ghz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-4600262" y="4875098"/>
            <a:ext cx="1846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Grande demanda de UTE para cobertura de eventos</a:t>
            </a:r>
          </a:p>
        </p:txBody>
      </p:sp>
      <p:cxnSp>
        <p:nvCxnSpPr>
          <p:cNvPr id="40" name="Conector de seta reta 39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57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2228071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-28860" y="235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/>
          <p:cNvSpPr/>
          <p:nvPr/>
        </p:nvSpPr>
        <p:spPr>
          <a:xfrm>
            <a:off x="-7043468" y="3195313"/>
            <a:ext cx="2145753" cy="2835979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-4821869" y="3195313"/>
            <a:ext cx="2145753" cy="2835979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DIVERSOS</a:t>
            </a:r>
            <a:endParaRPr lang="pt-BR" b="1" dirty="0">
              <a:solidFill>
                <a:srgbClr val="B1BFCF"/>
              </a:solidFill>
              <a:latin typeface="Arial Black" panose="020B0A04020102020204" pitchFamily="34" charset="0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-2627912" y="3195313"/>
            <a:ext cx="2145753" cy="2835979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</a:p>
        </p:txBody>
      </p:sp>
      <p:sp>
        <p:nvSpPr>
          <p:cNvPr id="73" name="Retângulo 72"/>
          <p:cNvSpPr/>
          <p:nvPr/>
        </p:nvSpPr>
        <p:spPr>
          <a:xfrm>
            <a:off x="-420288" y="3195313"/>
            <a:ext cx="2145515" cy="2835979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DIVERSOS</a:t>
            </a:r>
          </a:p>
        </p:txBody>
      </p:sp>
      <p:sp>
        <p:nvSpPr>
          <p:cNvPr id="74" name="Retângulo 73"/>
          <p:cNvSpPr/>
          <p:nvPr/>
        </p:nvSpPr>
        <p:spPr>
          <a:xfrm>
            <a:off x="1787645" y="3195313"/>
            <a:ext cx="2145753" cy="2835979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  <a:endParaRPr lang="pt-BR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3994877" y="3195313"/>
            <a:ext cx="2145753" cy="2835979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SARC/WI-FI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6203509" y="3195313"/>
            <a:ext cx="2145515" cy="2835979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</a:p>
        </p:txBody>
      </p:sp>
      <p:sp>
        <p:nvSpPr>
          <p:cNvPr id="77" name="Retângulo 76"/>
          <p:cNvSpPr/>
          <p:nvPr/>
        </p:nvSpPr>
        <p:spPr>
          <a:xfrm>
            <a:off x="8412428" y="3195313"/>
            <a:ext cx="2145753" cy="2835979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</a:p>
        </p:txBody>
      </p:sp>
      <p:cxnSp>
        <p:nvCxnSpPr>
          <p:cNvPr id="78" name="Conector reto 77"/>
          <p:cNvCxnSpPr/>
          <p:nvPr/>
        </p:nvCxnSpPr>
        <p:spPr>
          <a:xfrm>
            <a:off x="-7043468" y="2496601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-4883199" y="2496601"/>
            <a:ext cx="40704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-2663724" y="2496601"/>
            <a:ext cx="1527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-478726" y="2496601"/>
            <a:ext cx="11555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1748183" y="2496601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3955417" y="2496601"/>
            <a:ext cx="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6166936" y="2496601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8374641" y="2496601"/>
            <a:ext cx="6187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10586519" y="2496601"/>
            <a:ext cx="1019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>
            <a:off x="10623610" y="3195311"/>
            <a:ext cx="2145753" cy="2835979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1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8" name="Grupo 87"/>
          <p:cNvGrpSpPr/>
          <p:nvPr/>
        </p:nvGrpSpPr>
        <p:grpSpPr>
          <a:xfrm>
            <a:off x="-7432298" y="1925054"/>
            <a:ext cx="20582020" cy="530889"/>
            <a:chOff x="-1973178" y="1925053"/>
            <a:chExt cx="18996353" cy="530889"/>
          </a:xfrm>
        </p:grpSpPr>
        <p:sp>
          <p:nvSpPr>
            <p:cNvPr id="89" name="Retângulo 88"/>
            <p:cNvSpPr/>
            <p:nvPr/>
          </p:nvSpPr>
          <p:spPr>
            <a:xfrm>
              <a:off x="-1973178" y="1925053"/>
              <a:ext cx="18996353" cy="530889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2097465" y="198789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2110</a:t>
              </a: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6162281" y="1980688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2300</a:t>
              </a:r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8132171" y="1978660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2400</a:t>
              </a:r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10164580" y="198789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2500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4129874" y="198789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2200</a:t>
              </a: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12194922" y="1980688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2600</a:t>
              </a:r>
            </a:p>
          </p:txBody>
        </p:sp>
        <p:sp>
          <p:nvSpPr>
            <p:cNvPr id="96" name="CaixaDeTexto 95"/>
            <p:cNvSpPr txBox="1"/>
            <p:nvPr/>
          </p:nvSpPr>
          <p:spPr>
            <a:xfrm>
              <a:off x="14229398" y="196453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2690</a:t>
              </a: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96316" y="1981894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2025</a:t>
              </a:r>
            </a:p>
          </p:txBody>
        </p:sp>
      </p:grpSp>
      <p:sp>
        <p:nvSpPr>
          <p:cNvPr id="98" name="CaixaDeTexto 97"/>
          <p:cNvSpPr txBox="1"/>
          <p:nvPr/>
        </p:nvSpPr>
        <p:spPr>
          <a:xfrm>
            <a:off x="4853462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548800" y="244032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Perdas na faixa de 2Ghz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-4600262" y="4875098"/>
            <a:ext cx="1846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Grande demanda de UTE para cobertura de eventos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4144459" y="4875098"/>
            <a:ext cx="1846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  <a:latin typeface="Agency FB" panose="020B0503020202020204" pitchFamily="34" charset="0"/>
              </a:rPr>
              <a:t>Faixa não utilizada pelas interferências com WI-FI</a:t>
            </a:r>
          </a:p>
        </p:txBody>
      </p:sp>
      <p:cxnSp>
        <p:nvCxnSpPr>
          <p:cNvPr id="39" name="Conector de seta reta 38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7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336716" y="-445628"/>
            <a:ext cx="12865429" cy="774925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0A0706"/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417078" y="1733629"/>
            <a:ext cx="11244852" cy="885321"/>
          </a:xfrm>
          <a:prstGeom prst="roundRect">
            <a:avLst/>
          </a:prstGeom>
          <a:solidFill>
            <a:srgbClr val="FCF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2" name="CaixaDeTexto 11"/>
          <p:cNvSpPr txBox="1"/>
          <p:nvPr/>
        </p:nvSpPr>
        <p:spPr>
          <a:xfrm>
            <a:off x="396240" y="1655933"/>
            <a:ext cx="11567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400" b="1" dirty="0">
                <a:latin typeface="Cambria" panose="02040503050406030204" pitchFamily="18" charset="0"/>
              </a:rPr>
              <a:t>O espectro de </a:t>
            </a:r>
            <a:r>
              <a:rPr lang="pt-BR" altLang="pt-BR" sz="2400" b="1" dirty="0" err="1">
                <a:latin typeface="Cambria" panose="02040503050406030204" pitchFamily="18" charset="0"/>
              </a:rPr>
              <a:t>radiofreqüências</a:t>
            </a:r>
            <a:r>
              <a:rPr lang="pt-BR" altLang="pt-BR" sz="2400" b="1" dirty="0">
                <a:latin typeface="Cambria" panose="02040503050406030204" pitchFamily="18" charset="0"/>
              </a:rPr>
              <a:t> é um recurso </a:t>
            </a:r>
            <a:r>
              <a:rPr lang="pt-BR" altLang="pt-BR" sz="3200" b="1" dirty="0">
                <a:latin typeface="Cambria" panose="02040503050406030204" pitchFamily="18" charset="0"/>
              </a:rPr>
              <a:t>limitado</a:t>
            </a:r>
            <a:r>
              <a:rPr lang="pt-BR" altLang="pt-BR" sz="2400" b="1" dirty="0">
                <a:latin typeface="Cambria" panose="02040503050406030204" pitchFamily="18" charset="0"/>
              </a:rPr>
              <a:t>, constituindo-se em bem público, administrado pela Agência. </a:t>
            </a: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417077" y="3701315"/>
            <a:ext cx="6543019" cy="783803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96240" y="3747626"/>
            <a:ext cx="5856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Uso </a:t>
            </a:r>
            <a:r>
              <a:rPr lang="pt-BR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autorizado</a:t>
            </a:r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de </a:t>
            </a:r>
            <a:r>
              <a:rPr lang="pt-BR" sz="2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radiofreqüências</a:t>
            </a:r>
            <a:endParaRPr lang="pt-BR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pt-BR" sz="2400" dirty="0"/>
          </a:p>
        </p:txBody>
      </p:sp>
      <p:sp>
        <p:nvSpPr>
          <p:cNvPr id="16" name="Retângulo de cantos arredondados 15"/>
          <p:cNvSpPr/>
          <p:nvPr/>
        </p:nvSpPr>
        <p:spPr>
          <a:xfrm>
            <a:off x="417077" y="4721793"/>
            <a:ext cx="6543019" cy="783803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" name="Retângulo de cantos arredondados 17"/>
          <p:cNvSpPr/>
          <p:nvPr/>
        </p:nvSpPr>
        <p:spPr>
          <a:xfrm>
            <a:off x="417077" y="5743891"/>
            <a:ext cx="6543019" cy="783803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04711" y="4743228"/>
            <a:ext cx="5648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Uso </a:t>
            </a:r>
            <a:r>
              <a:rPr lang="pt-BR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irregular</a:t>
            </a:r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de </a:t>
            </a:r>
            <a:r>
              <a:rPr lang="pt-BR" sz="2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radiofreqüências</a:t>
            </a:r>
            <a:endParaRPr lang="pt-BR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pt-BR" sz="2400" dirty="0">
              <a:latin typeface="Cambria" panose="020405030504060302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04711" y="5789708"/>
            <a:ext cx="6657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Uso </a:t>
            </a:r>
            <a:r>
              <a:rPr lang="pt-BR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não autorizado</a:t>
            </a:r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de </a:t>
            </a:r>
            <a:r>
              <a:rPr lang="pt-BR" sz="2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radiofreqüências</a:t>
            </a:r>
            <a:endParaRPr lang="pt-BR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pt-BR" sz="2400" dirty="0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7583487" y="3701315"/>
            <a:ext cx="4078443" cy="783803"/>
          </a:xfrm>
          <a:prstGeom prst="roundRect">
            <a:avLst/>
          </a:prstGeom>
          <a:solidFill>
            <a:srgbClr val="009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3" name="Retângulo de cantos arredondados 22"/>
          <p:cNvSpPr/>
          <p:nvPr/>
        </p:nvSpPr>
        <p:spPr>
          <a:xfrm>
            <a:off x="7583487" y="4721793"/>
            <a:ext cx="4078443" cy="783803"/>
          </a:xfrm>
          <a:prstGeom prst="roundRect">
            <a:avLst/>
          </a:prstGeom>
          <a:solidFill>
            <a:srgbClr val="FFD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4" name="Retângulo de cantos arredondados 23"/>
          <p:cNvSpPr/>
          <p:nvPr/>
        </p:nvSpPr>
        <p:spPr>
          <a:xfrm>
            <a:off x="7583487" y="5750679"/>
            <a:ext cx="4078443" cy="78380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583488" y="3833013"/>
            <a:ext cx="4078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Não há infração</a:t>
            </a:r>
          </a:p>
          <a:p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586178" y="4891050"/>
            <a:ext cx="4078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Infração MÉDIA</a:t>
            </a:r>
          </a:p>
          <a:p>
            <a:endParaRPr lang="pt-BR" sz="2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7586178" y="5913663"/>
            <a:ext cx="4078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Infração GRAVE</a:t>
            </a:r>
          </a:p>
          <a:p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0" y="5884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Cambria" panose="02040503050406030204" pitchFamily="18" charset="0"/>
              </a:rPr>
              <a:t>ESPECTRO DE RADIOFREQUÊNCIAS</a:t>
            </a:r>
          </a:p>
        </p:txBody>
      </p:sp>
    </p:spTree>
    <p:extLst>
      <p:ext uri="{BB962C8B-B14F-4D97-AF65-F5344CB8AC3E}">
        <p14:creationId xmlns:p14="http://schemas.microsoft.com/office/powerpoint/2010/main" val="3531087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20" grpId="0" animBg="1"/>
      <p:bldP spid="8" grpId="0"/>
      <p:bldP spid="16" grpId="0" animBg="1"/>
      <p:bldP spid="18" grpId="0" animBg="1"/>
      <p:bldP spid="11" grpId="0"/>
      <p:bldP spid="21" grpId="0"/>
      <p:bldP spid="22" grpId="0" animBg="1"/>
      <p:bldP spid="23" grpId="0" animBg="1"/>
      <p:bldP spid="24" grpId="0" animBg="1"/>
      <p:bldP spid="7" grpId="0"/>
      <p:bldP spid="25" grpId="0"/>
      <p:bldP spid="2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2228071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-28860" y="235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/>
          <p:cNvSpPr/>
          <p:nvPr/>
        </p:nvSpPr>
        <p:spPr>
          <a:xfrm>
            <a:off x="-7043468" y="3195313"/>
            <a:ext cx="2145753" cy="2835979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-4821869" y="3195313"/>
            <a:ext cx="2145753" cy="2835979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DIVERSOS</a:t>
            </a:r>
            <a:endParaRPr lang="pt-BR" b="1" dirty="0">
              <a:solidFill>
                <a:srgbClr val="B1BFCF"/>
              </a:solidFill>
              <a:latin typeface="Arial Black" panose="020B0A04020102020204" pitchFamily="34" charset="0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-2627912" y="3195313"/>
            <a:ext cx="2145753" cy="2835979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</a:p>
        </p:txBody>
      </p:sp>
      <p:sp>
        <p:nvSpPr>
          <p:cNvPr id="73" name="Retângulo 72"/>
          <p:cNvSpPr/>
          <p:nvPr/>
        </p:nvSpPr>
        <p:spPr>
          <a:xfrm>
            <a:off x="-420288" y="3195313"/>
            <a:ext cx="2145515" cy="2835979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DIVERSOS</a:t>
            </a:r>
          </a:p>
        </p:txBody>
      </p:sp>
      <p:sp>
        <p:nvSpPr>
          <p:cNvPr id="74" name="Retângulo 73"/>
          <p:cNvSpPr/>
          <p:nvPr/>
        </p:nvSpPr>
        <p:spPr>
          <a:xfrm>
            <a:off x="1787645" y="3195313"/>
            <a:ext cx="2145753" cy="2835979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  <a:endParaRPr lang="pt-BR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3994877" y="3195313"/>
            <a:ext cx="2145753" cy="2835979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SARC/WI-FI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6203509" y="3195313"/>
            <a:ext cx="2145515" cy="2835979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4G</a:t>
            </a:r>
          </a:p>
        </p:txBody>
      </p:sp>
      <p:sp>
        <p:nvSpPr>
          <p:cNvPr id="77" name="Retângulo 76"/>
          <p:cNvSpPr/>
          <p:nvPr/>
        </p:nvSpPr>
        <p:spPr>
          <a:xfrm>
            <a:off x="8412428" y="3195313"/>
            <a:ext cx="2145753" cy="2835979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4G</a:t>
            </a:r>
          </a:p>
        </p:txBody>
      </p:sp>
      <p:cxnSp>
        <p:nvCxnSpPr>
          <p:cNvPr id="78" name="Conector reto 77"/>
          <p:cNvCxnSpPr/>
          <p:nvPr/>
        </p:nvCxnSpPr>
        <p:spPr>
          <a:xfrm>
            <a:off x="-7043468" y="2496601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-4883199" y="2496601"/>
            <a:ext cx="40704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-2663724" y="2496601"/>
            <a:ext cx="1527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-478726" y="2496601"/>
            <a:ext cx="11555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1748183" y="2496601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3955417" y="2496601"/>
            <a:ext cx="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6166936" y="2496601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8374641" y="2496601"/>
            <a:ext cx="6187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10586519" y="2496601"/>
            <a:ext cx="1019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>
            <a:off x="10623610" y="3195311"/>
            <a:ext cx="2145753" cy="2835979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1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8" name="Grupo 87"/>
          <p:cNvGrpSpPr/>
          <p:nvPr/>
        </p:nvGrpSpPr>
        <p:grpSpPr>
          <a:xfrm>
            <a:off x="-7432298" y="1925054"/>
            <a:ext cx="20582020" cy="530889"/>
            <a:chOff x="-1973178" y="1925053"/>
            <a:chExt cx="18996353" cy="530889"/>
          </a:xfrm>
        </p:grpSpPr>
        <p:sp>
          <p:nvSpPr>
            <p:cNvPr id="89" name="Retângulo 88"/>
            <p:cNvSpPr/>
            <p:nvPr/>
          </p:nvSpPr>
          <p:spPr>
            <a:xfrm>
              <a:off x="-1973178" y="1925053"/>
              <a:ext cx="18996353" cy="530889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2097465" y="198789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2110</a:t>
              </a: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6162281" y="1980688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2300</a:t>
              </a:r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8132171" y="1978660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2400</a:t>
              </a:r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10164580" y="198789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2500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4129874" y="198789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2200</a:t>
              </a: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12194922" y="1980688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2600</a:t>
              </a:r>
            </a:p>
          </p:txBody>
        </p:sp>
        <p:sp>
          <p:nvSpPr>
            <p:cNvPr id="96" name="CaixaDeTexto 95"/>
            <p:cNvSpPr txBox="1"/>
            <p:nvPr/>
          </p:nvSpPr>
          <p:spPr>
            <a:xfrm>
              <a:off x="14229398" y="1964536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2690</a:t>
              </a: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96316" y="1981894"/>
              <a:ext cx="17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2025</a:t>
              </a:r>
            </a:p>
          </p:txBody>
        </p:sp>
      </p:grpSp>
      <p:sp>
        <p:nvSpPr>
          <p:cNvPr id="98" name="CaixaDeTexto 97"/>
          <p:cNvSpPr txBox="1"/>
          <p:nvPr/>
        </p:nvSpPr>
        <p:spPr>
          <a:xfrm>
            <a:off x="4853462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548800" y="244032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Perdas na faixa de 2Ghz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-4600262" y="4875098"/>
            <a:ext cx="1846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Grande demanda de UTE para cobertura de eventos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4144459" y="4875098"/>
            <a:ext cx="1846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  <a:latin typeface="Agency FB" panose="020B0503020202020204" pitchFamily="34" charset="0"/>
              </a:rPr>
              <a:t>Faixa não utilizada pelas interferências com WI-FI</a:t>
            </a:r>
          </a:p>
        </p:txBody>
      </p:sp>
      <p:cxnSp>
        <p:nvCxnSpPr>
          <p:cNvPr id="39" name="Conector de seta reta 38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-28860" y="235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CaixaDeTexto 97"/>
          <p:cNvSpPr txBox="1"/>
          <p:nvPr/>
        </p:nvSpPr>
        <p:spPr>
          <a:xfrm>
            <a:off x="4853462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548800" y="244032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Perdas na faixa de 2Ghz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-7432298" y="1925054"/>
            <a:ext cx="20582020" cy="5339052"/>
            <a:chOff x="-7432298" y="1925053"/>
            <a:chExt cx="20582020" cy="5339052"/>
          </a:xfrm>
        </p:grpSpPr>
        <p:sp>
          <p:nvSpPr>
            <p:cNvPr id="70" name="Retângulo 69"/>
            <p:cNvSpPr/>
            <p:nvPr/>
          </p:nvSpPr>
          <p:spPr>
            <a:xfrm>
              <a:off x="-7043468" y="3195313"/>
              <a:ext cx="2145753" cy="2835978"/>
            </a:xfrm>
            <a:prstGeom prst="rect">
              <a:avLst/>
            </a:prstGeom>
            <a:solidFill>
              <a:srgbClr val="60313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-4821869" y="3195313"/>
              <a:ext cx="2145753" cy="2835978"/>
            </a:xfrm>
            <a:prstGeom prst="rect">
              <a:avLst/>
            </a:prstGeom>
            <a:solidFill>
              <a:srgbClr val="60313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B1BFC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DIVERSOS</a:t>
              </a:r>
              <a:endParaRPr lang="pt-BR" b="1" dirty="0">
                <a:solidFill>
                  <a:srgbClr val="B1BFC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-2627911" y="3195313"/>
              <a:ext cx="2145753" cy="2835978"/>
            </a:xfrm>
            <a:prstGeom prst="rect">
              <a:avLst/>
            </a:prstGeom>
            <a:solidFill>
              <a:srgbClr val="162523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B1BFC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SMP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-420287" y="3195313"/>
              <a:ext cx="2145514" cy="2835978"/>
            </a:xfrm>
            <a:prstGeom prst="rect">
              <a:avLst/>
            </a:prstGeom>
            <a:solidFill>
              <a:srgbClr val="60313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B1BFC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DIVERSOS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787644" y="3195313"/>
              <a:ext cx="2145753" cy="2835978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SARC</a:t>
              </a:r>
              <a:endParaRPr lang="pt-BR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endParaRP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3994876" y="3195313"/>
              <a:ext cx="2145753" cy="2835978"/>
            </a:xfrm>
            <a:prstGeom prst="rect">
              <a:avLst/>
            </a:prstGeom>
            <a:solidFill>
              <a:srgbClr val="162523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B1BFC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SARC/WI-FI</a:t>
              </a:r>
            </a:p>
          </p:txBody>
        </p:sp>
        <p:sp>
          <p:nvSpPr>
            <p:cNvPr id="76" name="Retângulo 75"/>
            <p:cNvSpPr/>
            <p:nvPr/>
          </p:nvSpPr>
          <p:spPr>
            <a:xfrm>
              <a:off x="6203510" y="3195313"/>
              <a:ext cx="2145514" cy="2835978"/>
            </a:xfrm>
            <a:prstGeom prst="rect">
              <a:avLst/>
            </a:prstGeom>
            <a:solidFill>
              <a:srgbClr val="162523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B1BFC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4G</a:t>
              </a:r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8412426" y="3195313"/>
              <a:ext cx="2145753" cy="2835978"/>
            </a:xfrm>
            <a:prstGeom prst="rect">
              <a:avLst/>
            </a:prstGeom>
            <a:solidFill>
              <a:srgbClr val="162523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B1BFCF"/>
                  </a:solidFill>
                  <a:latin typeface="BankGothic Lt BT" panose="020B0607020203060204" pitchFamily="34" charset="0"/>
                  <a:cs typeface="Arabic Typesetting" panose="03020402040406030203" pitchFamily="66" charset="-78"/>
                </a:rPr>
                <a:t>4G</a:t>
              </a:r>
            </a:p>
          </p:txBody>
        </p:sp>
        <p:cxnSp>
          <p:nvCxnSpPr>
            <p:cNvPr id="78" name="Conector reto 77"/>
            <p:cNvCxnSpPr/>
            <p:nvPr/>
          </p:nvCxnSpPr>
          <p:spPr>
            <a:xfrm>
              <a:off x="-7043468" y="2496600"/>
              <a:ext cx="0" cy="4767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/>
            <p:nvPr/>
          </p:nvCxnSpPr>
          <p:spPr>
            <a:xfrm flipH="1">
              <a:off x="-4883199" y="2496600"/>
              <a:ext cx="40704" cy="4767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>
              <a:off x="-2663723" y="2496600"/>
              <a:ext cx="15270" cy="4767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/>
            <p:nvPr/>
          </p:nvCxnSpPr>
          <p:spPr>
            <a:xfrm>
              <a:off x="-478725" y="2496600"/>
              <a:ext cx="11555" cy="4767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>
              <a:off x="1748183" y="2496600"/>
              <a:ext cx="0" cy="4767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/>
            <p:cNvCxnSpPr/>
            <p:nvPr/>
          </p:nvCxnSpPr>
          <p:spPr>
            <a:xfrm flipH="1">
              <a:off x="3955416" y="2496600"/>
              <a:ext cx="1" cy="4767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/>
            <p:cNvCxnSpPr/>
            <p:nvPr/>
          </p:nvCxnSpPr>
          <p:spPr>
            <a:xfrm>
              <a:off x="6166936" y="2496600"/>
              <a:ext cx="0" cy="4767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 flipH="1">
              <a:off x="8374642" y="2496600"/>
              <a:ext cx="6186" cy="4767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/>
            <p:cNvCxnSpPr/>
            <p:nvPr/>
          </p:nvCxnSpPr>
          <p:spPr>
            <a:xfrm flipH="1">
              <a:off x="10586519" y="2496600"/>
              <a:ext cx="1018" cy="47675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tângulo 86"/>
            <p:cNvSpPr/>
            <p:nvPr/>
          </p:nvSpPr>
          <p:spPr>
            <a:xfrm>
              <a:off x="10623609" y="3195311"/>
              <a:ext cx="2145753" cy="2835978"/>
            </a:xfrm>
            <a:prstGeom prst="rect">
              <a:avLst/>
            </a:prstGeom>
            <a:solidFill>
              <a:srgbClr val="162523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1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88" name="Grupo 87"/>
            <p:cNvGrpSpPr/>
            <p:nvPr/>
          </p:nvGrpSpPr>
          <p:grpSpPr>
            <a:xfrm>
              <a:off x="-7432298" y="1925053"/>
              <a:ext cx="20582020" cy="530889"/>
              <a:chOff x="-1973178" y="1925053"/>
              <a:chExt cx="18996353" cy="530889"/>
            </a:xfrm>
          </p:grpSpPr>
          <p:sp>
            <p:nvSpPr>
              <p:cNvPr id="89" name="Retângulo 88"/>
              <p:cNvSpPr/>
              <p:nvPr/>
            </p:nvSpPr>
            <p:spPr>
              <a:xfrm>
                <a:off x="-1973178" y="1925053"/>
                <a:ext cx="18996353" cy="530889"/>
              </a:xfrm>
              <a:prstGeom prst="rect">
                <a:avLst/>
              </a:prstGeom>
              <a:solidFill>
                <a:srgbClr val="B1BFCF"/>
              </a:soli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b="1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90" name="CaixaDeTexto 89"/>
              <p:cNvSpPr txBox="1"/>
              <p:nvPr/>
            </p:nvSpPr>
            <p:spPr>
              <a:xfrm>
                <a:off x="2097465" y="1987896"/>
                <a:ext cx="1782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2110</a:t>
                </a:r>
              </a:p>
            </p:txBody>
          </p:sp>
          <p:sp>
            <p:nvSpPr>
              <p:cNvPr id="91" name="CaixaDeTexto 90"/>
              <p:cNvSpPr txBox="1"/>
              <p:nvPr/>
            </p:nvSpPr>
            <p:spPr>
              <a:xfrm>
                <a:off x="6162281" y="1980688"/>
                <a:ext cx="1782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2300</a:t>
                </a:r>
              </a:p>
            </p:txBody>
          </p:sp>
          <p:sp>
            <p:nvSpPr>
              <p:cNvPr id="92" name="CaixaDeTexto 91"/>
              <p:cNvSpPr txBox="1"/>
              <p:nvPr/>
            </p:nvSpPr>
            <p:spPr>
              <a:xfrm>
                <a:off x="8132171" y="1978660"/>
                <a:ext cx="1782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2400</a:t>
                </a:r>
              </a:p>
            </p:txBody>
          </p:sp>
          <p:sp>
            <p:nvSpPr>
              <p:cNvPr id="93" name="CaixaDeTexto 92"/>
              <p:cNvSpPr txBox="1"/>
              <p:nvPr/>
            </p:nvSpPr>
            <p:spPr>
              <a:xfrm>
                <a:off x="10164580" y="1987896"/>
                <a:ext cx="1782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2500</a:t>
                </a:r>
              </a:p>
            </p:txBody>
          </p:sp>
          <p:sp>
            <p:nvSpPr>
              <p:cNvPr id="94" name="CaixaDeTexto 93"/>
              <p:cNvSpPr txBox="1"/>
              <p:nvPr/>
            </p:nvSpPr>
            <p:spPr>
              <a:xfrm>
                <a:off x="4129874" y="1987896"/>
                <a:ext cx="1782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2200</a:t>
                </a:r>
              </a:p>
            </p:txBody>
          </p:sp>
          <p:sp>
            <p:nvSpPr>
              <p:cNvPr id="95" name="CaixaDeTexto 94"/>
              <p:cNvSpPr txBox="1"/>
              <p:nvPr/>
            </p:nvSpPr>
            <p:spPr>
              <a:xfrm>
                <a:off x="12194922" y="1980688"/>
                <a:ext cx="1782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2600</a:t>
                </a:r>
              </a:p>
            </p:txBody>
          </p:sp>
          <p:sp>
            <p:nvSpPr>
              <p:cNvPr id="96" name="CaixaDeTexto 95"/>
              <p:cNvSpPr txBox="1"/>
              <p:nvPr/>
            </p:nvSpPr>
            <p:spPr>
              <a:xfrm>
                <a:off x="14229398" y="1964536"/>
                <a:ext cx="1782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2690</a:t>
                </a:r>
              </a:p>
            </p:txBody>
          </p:sp>
          <p:sp>
            <p:nvSpPr>
              <p:cNvPr id="97" name="CaixaDeTexto 96"/>
              <p:cNvSpPr txBox="1"/>
              <p:nvPr/>
            </p:nvSpPr>
            <p:spPr>
              <a:xfrm>
                <a:off x="96316" y="1981894"/>
                <a:ext cx="1782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2025</a:t>
                </a:r>
              </a:p>
            </p:txBody>
          </p:sp>
        </p:grpSp>
        <p:sp>
          <p:nvSpPr>
            <p:cNvPr id="38" name="CaixaDeTexto 37"/>
            <p:cNvSpPr txBox="1"/>
            <p:nvPr/>
          </p:nvSpPr>
          <p:spPr>
            <a:xfrm>
              <a:off x="4144459" y="4875096"/>
              <a:ext cx="18465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C00000"/>
                  </a:solidFill>
                  <a:latin typeface="Agency FB" panose="020B0503020202020204" pitchFamily="34" charset="0"/>
                </a:rPr>
                <a:t>Faixa não utilizada pelas interferências com WI-FI</a:t>
              </a:r>
            </a:p>
          </p:txBody>
        </p:sp>
      </p:grpSp>
      <p:cxnSp>
        <p:nvCxnSpPr>
          <p:cNvPr id="64" name="Conector de seta reta 63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22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4471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5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-28860" y="235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/>
          <p:cNvSpPr/>
          <p:nvPr/>
        </p:nvSpPr>
        <p:spPr>
          <a:xfrm>
            <a:off x="-1584348" y="3195313"/>
            <a:ext cx="2145753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37251" y="3195313"/>
            <a:ext cx="2145753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DIVERSOS</a:t>
            </a:r>
            <a:endParaRPr lang="pt-BR" b="1" dirty="0">
              <a:solidFill>
                <a:srgbClr val="B1BFCF"/>
              </a:solidFill>
              <a:latin typeface="Arial Black" panose="020B0A04020102020204" pitchFamily="34" charset="0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2831209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038833" y="3195313"/>
            <a:ext cx="2145514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DIVERSOS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7246764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  <a:endParaRPr lang="pt-BR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9453996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  <a:endParaRPr lang="pt-BR" sz="32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6" name="Retângulo 75"/>
          <p:cNvSpPr/>
          <p:nvPr/>
        </p:nvSpPr>
        <p:spPr>
          <a:xfrm>
            <a:off x="11662630" y="3195313"/>
            <a:ext cx="2145514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3871546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0A070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78" name="Conector reto 77"/>
          <p:cNvCxnSpPr/>
          <p:nvPr/>
        </p:nvCxnSpPr>
        <p:spPr>
          <a:xfrm>
            <a:off x="-1584348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575921" y="2496600"/>
            <a:ext cx="40704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2795397" y="2496600"/>
            <a:ext cx="1527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4980395" y="2496600"/>
            <a:ext cx="11555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7207303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9414536" y="2496600"/>
            <a:ext cx="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11626056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13833762" y="2496600"/>
            <a:ext cx="6186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16045639" y="2496600"/>
            <a:ext cx="1018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>
            <a:off x="16082729" y="3195311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8" name="Grupo 87"/>
          <p:cNvGrpSpPr/>
          <p:nvPr/>
        </p:nvGrpSpPr>
        <p:grpSpPr>
          <a:xfrm>
            <a:off x="-1973178" y="1925053"/>
            <a:ext cx="20582020" cy="544216"/>
            <a:chOff x="-1973178" y="1925053"/>
            <a:chExt cx="18996353" cy="544216"/>
          </a:xfrm>
        </p:grpSpPr>
        <p:sp>
          <p:nvSpPr>
            <p:cNvPr id="89" name="Retângulo 88"/>
            <p:cNvSpPr/>
            <p:nvPr/>
          </p:nvSpPr>
          <p:spPr>
            <a:xfrm>
              <a:off x="-1973178" y="1925053"/>
              <a:ext cx="18996353" cy="530889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2097465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2110</a:t>
              </a: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616228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2300</a:t>
              </a:r>
              <a:endParaRPr lang="pt-BR" b="1" dirty="0"/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8132171" y="1978660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2400</a:t>
              </a:r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10164580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2500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4129874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2200</a:t>
              </a:r>
              <a:endParaRPr lang="pt-BR" b="1" dirty="0"/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1219492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2600</a:t>
              </a:r>
            </a:p>
          </p:txBody>
        </p:sp>
        <p:sp>
          <p:nvSpPr>
            <p:cNvPr id="96" name="CaixaDeTexto 95"/>
            <p:cNvSpPr txBox="1"/>
            <p:nvPr/>
          </p:nvSpPr>
          <p:spPr>
            <a:xfrm>
              <a:off x="14229398" y="196453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2690</a:t>
              </a: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96316" y="1981894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2025</a:t>
              </a:r>
              <a:endParaRPr lang="pt-BR" b="1" dirty="0"/>
            </a:p>
          </p:txBody>
        </p:sp>
      </p:grpSp>
      <p:sp>
        <p:nvSpPr>
          <p:cNvPr id="98" name="CaixaDeTexto 97"/>
          <p:cNvSpPr txBox="1"/>
          <p:nvPr/>
        </p:nvSpPr>
        <p:spPr>
          <a:xfrm>
            <a:off x="4853461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cxnSp>
        <p:nvCxnSpPr>
          <p:cNvPr id="99" name="Conector de seta reta 98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/>
          <p:cNvSpPr txBox="1"/>
          <p:nvPr/>
        </p:nvSpPr>
        <p:spPr>
          <a:xfrm>
            <a:off x="9603579" y="4880352"/>
            <a:ext cx="1846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  <a:latin typeface="Agency FB" panose="020B0503020202020204" pitchFamily="34" charset="0"/>
              </a:rPr>
              <a:t>Faixa não utilizada pelas interferências com WI-FI</a:t>
            </a: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548800" y="244031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Situação Atual</a:t>
            </a:r>
            <a:endParaRPr lang="pt-BR" sz="3200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858860" y="4875096"/>
            <a:ext cx="1846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Grande demanda de UTE para cobertura de eventos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5192233" y="4875096"/>
            <a:ext cx="1846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Grande demanda de UTE para cobertura de eventos</a:t>
            </a: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548800" y="1273144"/>
            <a:ext cx="6626465" cy="309795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Faixa de 2 GHz</a:t>
            </a:r>
            <a:endParaRPr lang="pt-BR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581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-28860" y="235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/>
          <p:cNvSpPr/>
          <p:nvPr/>
        </p:nvSpPr>
        <p:spPr>
          <a:xfrm>
            <a:off x="-1584348" y="3195313"/>
            <a:ext cx="2145753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37251" y="3195313"/>
            <a:ext cx="2145753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DIVERSOS</a:t>
            </a:r>
            <a:endParaRPr lang="pt-BR" b="1" dirty="0">
              <a:solidFill>
                <a:srgbClr val="B1BFCF"/>
              </a:solidFill>
              <a:latin typeface="Arial Black" panose="020B0A04020102020204" pitchFamily="34" charset="0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2831209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038833" y="3195313"/>
            <a:ext cx="2145514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DIVERSOS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7246764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9434947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6" name="Retângulo 75"/>
          <p:cNvSpPr/>
          <p:nvPr/>
        </p:nvSpPr>
        <p:spPr>
          <a:xfrm>
            <a:off x="11662630" y="3195313"/>
            <a:ext cx="2145514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3871546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0A070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78" name="Conector reto 77"/>
          <p:cNvCxnSpPr/>
          <p:nvPr/>
        </p:nvCxnSpPr>
        <p:spPr>
          <a:xfrm>
            <a:off x="-1584348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575921" y="2496600"/>
            <a:ext cx="40704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2795397" y="2496600"/>
            <a:ext cx="1527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4980395" y="2496600"/>
            <a:ext cx="11555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7207303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9414536" y="2496600"/>
            <a:ext cx="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11626056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13833762" y="2496600"/>
            <a:ext cx="6186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16045639" y="2496600"/>
            <a:ext cx="1018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>
            <a:off x="16082729" y="3195311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8" name="Grupo 87"/>
          <p:cNvGrpSpPr/>
          <p:nvPr/>
        </p:nvGrpSpPr>
        <p:grpSpPr>
          <a:xfrm>
            <a:off x="-1973178" y="1925053"/>
            <a:ext cx="20582020" cy="544216"/>
            <a:chOff x="-1973178" y="1925053"/>
            <a:chExt cx="18996353" cy="544216"/>
          </a:xfrm>
        </p:grpSpPr>
        <p:sp>
          <p:nvSpPr>
            <p:cNvPr id="89" name="Retângulo 88"/>
            <p:cNvSpPr/>
            <p:nvPr/>
          </p:nvSpPr>
          <p:spPr>
            <a:xfrm>
              <a:off x="-1973178" y="1925053"/>
              <a:ext cx="18996353" cy="530889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2097465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2110</a:t>
              </a: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616228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2300</a:t>
              </a:r>
              <a:endParaRPr lang="pt-BR" b="1" dirty="0"/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8132171" y="1978660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2400</a:t>
              </a:r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10164580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2500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4129874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2200</a:t>
              </a:r>
              <a:endParaRPr lang="pt-BR" b="1" dirty="0"/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1219492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2600</a:t>
              </a:r>
            </a:p>
          </p:txBody>
        </p:sp>
        <p:sp>
          <p:nvSpPr>
            <p:cNvPr id="96" name="CaixaDeTexto 95"/>
            <p:cNvSpPr txBox="1"/>
            <p:nvPr/>
          </p:nvSpPr>
          <p:spPr>
            <a:xfrm>
              <a:off x="14229398" y="196453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2690</a:t>
              </a: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96316" y="1981894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2025</a:t>
              </a:r>
              <a:endParaRPr lang="pt-BR" b="1" dirty="0"/>
            </a:p>
          </p:txBody>
        </p:sp>
      </p:grpSp>
      <p:sp>
        <p:nvSpPr>
          <p:cNvPr id="98" name="CaixaDeTexto 97"/>
          <p:cNvSpPr txBox="1"/>
          <p:nvPr/>
        </p:nvSpPr>
        <p:spPr>
          <a:xfrm>
            <a:off x="4853461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cxnSp>
        <p:nvCxnSpPr>
          <p:cNvPr id="99" name="Conector de seta reta 98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de cantos arredondados 3"/>
          <p:cNvSpPr/>
          <p:nvPr/>
        </p:nvSpPr>
        <p:spPr>
          <a:xfrm>
            <a:off x="7252585" y="3197340"/>
            <a:ext cx="421017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1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Retângulo de cantos arredondados 37"/>
          <p:cNvSpPr/>
          <p:nvPr/>
        </p:nvSpPr>
        <p:spPr>
          <a:xfrm>
            <a:off x="7686374" y="3197340"/>
            <a:ext cx="421017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2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8113677" y="3195748"/>
            <a:ext cx="421017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3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Retângulo de cantos arredondados 39"/>
          <p:cNvSpPr/>
          <p:nvPr/>
        </p:nvSpPr>
        <p:spPr>
          <a:xfrm>
            <a:off x="8542920" y="3195748"/>
            <a:ext cx="421017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4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41" name="Retângulo de cantos arredondados 40"/>
          <p:cNvSpPr/>
          <p:nvPr/>
        </p:nvSpPr>
        <p:spPr>
          <a:xfrm>
            <a:off x="8970829" y="3197340"/>
            <a:ext cx="421017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5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87" name="Retângulo de cantos arredondados 186"/>
          <p:cNvSpPr/>
          <p:nvPr/>
        </p:nvSpPr>
        <p:spPr>
          <a:xfrm>
            <a:off x="9443826" y="3195748"/>
            <a:ext cx="421017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6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88" name="Retângulo de cantos arredondados 187"/>
          <p:cNvSpPr/>
          <p:nvPr/>
        </p:nvSpPr>
        <p:spPr>
          <a:xfrm>
            <a:off x="9877615" y="3195748"/>
            <a:ext cx="421017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7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89" name="Retângulo de cantos arredondados 188"/>
          <p:cNvSpPr/>
          <p:nvPr/>
        </p:nvSpPr>
        <p:spPr>
          <a:xfrm>
            <a:off x="10304918" y="3194156"/>
            <a:ext cx="421017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8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90" name="Retângulo de cantos arredondados 189"/>
          <p:cNvSpPr/>
          <p:nvPr/>
        </p:nvSpPr>
        <p:spPr>
          <a:xfrm>
            <a:off x="10734161" y="3194156"/>
            <a:ext cx="421017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9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91" name="Retângulo de cantos arredondados 190"/>
          <p:cNvSpPr/>
          <p:nvPr/>
        </p:nvSpPr>
        <p:spPr>
          <a:xfrm>
            <a:off x="11162070" y="3195748"/>
            <a:ext cx="421017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10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92" name="Retângulo de cantos arredondados 191"/>
          <p:cNvSpPr/>
          <p:nvPr/>
        </p:nvSpPr>
        <p:spPr>
          <a:xfrm>
            <a:off x="548800" y="244031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Situação Atual</a:t>
            </a:r>
            <a:endParaRPr lang="pt-BR" sz="3200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193" name="CaixaDeTexto 192"/>
          <p:cNvSpPr txBox="1"/>
          <p:nvPr/>
        </p:nvSpPr>
        <p:spPr>
          <a:xfrm>
            <a:off x="858860" y="4875096"/>
            <a:ext cx="1846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Grande demanda de UTE para cobertura de eventos</a:t>
            </a:r>
          </a:p>
        </p:txBody>
      </p:sp>
      <p:sp>
        <p:nvSpPr>
          <p:cNvPr id="194" name="CaixaDeTexto 193"/>
          <p:cNvSpPr txBox="1"/>
          <p:nvPr/>
        </p:nvSpPr>
        <p:spPr>
          <a:xfrm>
            <a:off x="5192233" y="4875096"/>
            <a:ext cx="1846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Grande demanda de UTE para cobertura de eventos</a:t>
            </a:r>
          </a:p>
        </p:txBody>
      </p:sp>
      <p:cxnSp>
        <p:nvCxnSpPr>
          <p:cNvPr id="48" name="Conector de seta reta 47"/>
          <p:cNvCxnSpPr/>
          <p:nvPr/>
        </p:nvCxnSpPr>
        <p:spPr>
          <a:xfrm>
            <a:off x="9844073" y="6163124"/>
            <a:ext cx="539646" cy="1932"/>
          </a:xfrm>
          <a:prstGeom prst="straightConnector1">
            <a:avLst/>
          </a:prstGeom>
          <a:ln w="28575">
            <a:solidFill>
              <a:srgbClr val="B1BFC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9821785" y="6170252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rgbClr val="B1BFCF"/>
                </a:solidFill>
                <a:latin typeface="Agency FB" panose="020B0503020202020204" pitchFamily="34" charset="0"/>
              </a:rPr>
              <a:t>20 MHz</a:t>
            </a:r>
            <a:endParaRPr lang="pt-BR" sz="1400" b="1" dirty="0">
              <a:solidFill>
                <a:srgbClr val="B1BFCF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Retângulo de cantos arredondados 49"/>
          <p:cNvSpPr/>
          <p:nvPr/>
        </p:nvSpPr>
        <p:spPr>
          <a:xfrm>
            <a:off x="548800" y="1273144"/>
            <a:ext cx="6626465" cy="309795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Faixa de 2 GHz</a:t>
            </a:r>
            <a:endParaRPr lang="pt-BR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12020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-28860" y="235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/>
          <p:cNvSpPr/>
          <p:nvPr/>
        </p:nvSpPr>
        <p:spPr>
          <a:xfrm>
            <a:off x="-1584348" y="3195313"/>
            <a:ext cx="2145753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37251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2831209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038833" y="3195313"/>
            <a:ext cx="2145514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7246764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</a:p>
        </p:txBody>
      </p:sp>
      <p:sp>
        <p:nvSpPr>
          <p:cNvPr id="75" name="Retângulo 74"/>
          <p:cNvSpPr/>
          <p:nvPr/>
        </p:nvSpPr>
        <p:spPr>
          <a:xfrm>
            <a:off x="9453996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Não Licenciada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11662630" y="3195313"/>
            <a:ext cx="2145514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3871546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0A070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78" name="Conector reto 77"/>
          <p:cNvCxnSpPr/>
          <p:nvPr/>
        </p:nvCxnSpPr>
        <p:spPr>
          <a:xfrm>
            <a:off x="-1584348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575921" y="2496600"/>
            <a:ext cx="40704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2795397" y="2496600"/>
            <a:ext cx="1527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4980395" y="2496600"/>
            <a:ext cx="11555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7207303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9414536" y="2496600"/>
            <a:ext cx="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11626056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13833762" y="2496600"/>
            <a:ext cx="6186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16045639" y="2496600"/>
            <a:ext cx="1018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>
            <a:off x="16082729" y="3195311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8" name="Grupo 87"/>
          <p:cNvGrpSpPr/>
          <p:nvPr/>
        </p:nvGrpSpPr>
        <p:grpSpPr>
          <a:xfrm>
            <a:off x="-1973178" y="1925053"/>
            <a:ext cx="20582020" cy="544216"/>
            <a:chOff x="-1973178" y="1925053"/>
            <a:chExt cx="18996353" cy="544216"/>
          </a:xfrm>
        </p:grpSpPr>
        <p:sp>
          <p:nvSpPr>
            <p:cNvPr id="89" name="Retângulo 88"/>
            <p:cNvSpPr/>
            <p:nvPr/>
          </p:nvSpPr>
          <p:spPr>
            <a:xfrm>
              <a:off x="-1973178" y="1925053"/>
              <a:ext cx="18996353" cy="530889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2097465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2110</a:t>
              </a: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616228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2300</a:t>
              </a:r>
              <a:endParaRPr lang="pt-BR" b="1" dirty="0"/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8132171" y="1978660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2400</a:t>
              </a:r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10164580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2500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4129874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2200</a:t>
              </a:r>
              <a:endParaRPr lang="pt-BR" b="1" dirty="0"/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1219492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2600</a:t>
              </a:r>
            </a:p>
          </p:txBody>
        </p:sp>
        <p:sp>
          <p:nvSpPr>
            <p:cNvPr id="96" name="CaixaDeTexto 95"/>
            <p:cNvSpPr txBox="1"/>
            <p:nvPr/>
          </p:nvSpPr>
          <p:spPr>
            <a:xfrm>
              <a:off x="14229398" y="196453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2690</a:t>
              </a: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96316" y="1981894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2025</a:t>
              </a:r>
              <a:endParaRPr lang="pt-BR" b="1" dirty="0"/>
            </a:p>
          </p:txBody>
        </p:sp>
      </p:grpSp>
      <p:sp>
        <p:nvSpPr>
          <p:cNvPr id="98" name="CaixaDeTexto 97"/>
          <p:cNvSpPr txBox="1"/>
          <p:nvPr/>
        </p:nvSpPr>
        <p:spPr>
          <a:xfrm>
            <a:off x="4853461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cxnSp>
        <p:nvCxnSpPr>
          <p:cNvPr id="99" name="Conector de seta reta 98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de cantos arredondados 36"/>
          <p:cNvSpPr/>
          <p:nvPr/>
        </p:nvSpPr>
        <p:spPr>
          <a:xfrm>
            <a:off x="548800" y="244031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Situação Futura</a:t>
            </a:r>
            <a:endParaRPr lang="pt-BR" sz="3200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38" name="Retângulo de cantos arredondados 37"/>
          <p:cNvSpPr/>
          <p:nvPr/>
        </p:nvSpPr>
        <p:spPr>
          <a:xfrm>
            <a:off x="548800" y="1273144"/>
            <a:ext cx="6626465" cy="309795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Até 2 anos da publicação da Resolução</a:t>
            </a:r>
            <a:endParaRPr lang="pt-BR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46609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-28860" y="235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/>
          <p:cNvSpPr/>
          <p:nvPr/>
        </p:nvSpPr>
        <p:spPr>
          <a:xfrm>
            <a:off x="-1584348" y="3195313"/>
            <a:ext cx="2145753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37251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2831209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038833" y="3195313"/>
            <a:ext cx="2145514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SARC</a:t>
            </a:r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7246764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9453996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Não Licenciada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11662630" y="3195313"/>
            <a:ext cx="2145514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3871546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0A070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78" name="Conector reto 77"/>
          <p:cNvCxnSpPr/>
          <p:nvPr/>
        </p:nvCxnSpPr>
        <p:spPr>
          <a:xfrm>
            <a:off x="-1584348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575921" y="2496600"/>
            <a:ext cx="40704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2795397" y="2496600"/>
            <a:ext cx="1527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4980395" y="2496600"/>
            <a:ext cx="11555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7207303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9414536" y="2496600"/>
            <a:ext cx="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11626056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13833762" y="2496600"/>
            <a:ext cx="6186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16045639" y="2496600"/>
            <a:ext cx="1018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>
            <a:off x="16082729" y="3195311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8" name="Grupo 87"/>
          <p:cNvGrpSpPr/>
          <p:nvPr/>
        </p:nvGrpSpPr>
        <p:grpSpPr>
          <a:xfrm>
            <a:off x="-1973178" y="1925053"/>
            <a:ext cx="20582020" cy="544216"/>
            <a:chOff x="-1973178" y="1925053"/>
            <a:chExt cx="18996353" cy="544216"/>
          </a:xfrm>
        </p:grpSpPr>
        <p:sp>
          <p:nvSpPr>
            <p:cNvPr id="89" name="Retângulo 88"/>
            <p:cNvSpPr/>
            <p:nvPr/>
          </p:nvSpPr>
          <p:spPr>
            <a:xfrm>
              <a:off x="-1973178" y="1925053"/>
              <a:ext cx="18996353" cy="530889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2097465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2110</a:t>
              </a: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616228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2300</a:t>
              </a:r>
              <a:endParaRPr lang="pt-BR" b="1" dirty="0"/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8132171" y="1978660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2400</a:t>
              </a:r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10164580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2500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4129874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2200</a:t>
              </a:r>
              <a:endParaRPr lang="pt-BR" b="1" dirty="0"/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1219492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2600</a:t>
              </a:r>
            </a:p>
          </p:txBody>
        </p:sp>
        <p:sp>
          <p:nvSpPr>
            <p:cNvPr id="96" name="CaixaDeTexto 95"/>
            <p:cNvSpPr txBox="1"/>
            <p:nvPr/>
          </p:nvSpPr>
          <p:spPr>
            <a:xfrm>
              <a:off x="14229398" y="196453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2690</a:t>
              </a: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96316" y="1981894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2025</a:t>
              </a:r>
              <a:endParaRPr lang="pt-BR" b="1" dirty="0"/>
            </a:p>
          </p:txBody>
        </p:sp>
      </p:grpSp>
      <p:sp>
        <p:nvSpPr>
          <p:cNvPr id="98" name="CaixaDeTexto 97"/>
          <p:cNvSpPr txBox="1"/>
          <p:nvPr/>
        </p:nvSpPr>
        <p:spPr>
          <a:xfrm>
            <a:off x="4853461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cxnSp>
        <p:nvCxnSpPr>
          <p:cNvPr id="99" name="Conector de seta reta 98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de cantos arredondados 36"/>
          <p:cNvSpPr/>
          <p:nvPr/>
        </p:nvSpPr>
        <p:spPr>
          <a:xfrm>
            <a:off x="548800" y="244031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Situação Futura</a:t>
            </a:r>
            <a:endParaRPr lang="pt-BR" sz="3200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35" name="Retângulo de cantos arredondados 34"/>
          <p:cNvSpPr/>
          <p:nvPr/>
        </p:nvSpPr>
        <p:spPr>
          <a:xfrm>
            <a:off x="548800" y="1273144"/>
            <a:ext cx="6626465" cy="309795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Após 2 anos da publicação da Resolução</a:t>
            </a:r>
            <a:endParaRPr lang="pt-BR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9932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-28860" y="235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/>
          <p:cNvSpPr/>
          <p:nvPr/>
        </p:nvSpPr>
        <p:spPr>
          <a:xfrm>
            <a:off x="-1584348" y="3195313"/>
            <a:ext cx="2145753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637251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2831209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038833" y="3195313"/>
            <a:ext cx="2145514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7246764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9453996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Não Licenciada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11662630" y="3195313"/>
            <a:ext cx="2145514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3871546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0A070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78" name="Conector reto 77"/>
          <p:cNvCxnSpPr/>
          <p:nvPr/>
        </p:nvCxnSpPr>
        <p:spPr>
          <a:xfrm>
            <a:off x="-1584348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575921" y="2496600"/>
            <a:ext cx="40704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2795397" y="2496600"/>
            <a:ext cx="1527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4980395" y="2496600"/>
            <a:ext cx="11555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7207303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9414536" y="2496600"/>
            <a:ext cx="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11626056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13833762" y="2496600"/>
            <a:ext cx="6186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16045639" y="2496600"/>
            <a:ext cx="1018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>
            <a:off x="16082729" y="3195311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8" name="Grupo 87"/>
          <p:cNvGrpSpPr/>
          <p:nvPr/>
        </p:nvGrpSpPr>
        <p:grpSpPr>
          <a:xfrm>
            <a:off x="-1973178" y="1925053"/>
            <a:ext cx="20582020" cy="544216"/>
            <a:chOff x="-1973178" y="1925053"/>
            <a:chExt cx="18996353" cy="544216"/>
          </a:xfrm>
        </p:grpSpPr>
        <p:sp>
          <p:nvSpPr>
            <p:cNvPr id="89" name="Retângulo 88"/>
            <p:cNvSpPr/>
            <p:nvPr/>
          </p:nvSpPr>
          <p:spPr>
            <a:xfrm>
              <a:off x="-1973178" y="1925053"/>
              <a:ext cx="18996353" cy="530889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2097465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2110</a:t>
              </a: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616228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2300</a:t>
              </a:r>
              <a:endParaRPr lang="pt-BR" b="1" dirty="0"/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8132171" y="1978660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2400</a:t>
              </a:r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10164580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2500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4129874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2200</a:t>
              </a:r>
              <a:endParaRPr lang="pt-BR" b="1" dirty="0"/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1219492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2600</a:t>
              </a:r>
            </a:p>
          </p:txBody>
        </p:sp>
        <p:sp>
          <p:nvSpPr>
            <p:cNvPr id="96" name="CaixaDeTexto 95"/>
            <p:cNvSpPr txBox="1"/>
            <p:nvPr/>
          </p:nvSpPr>
          <p:spPr>
            <a:xfrm>
              <a:off x="14229398" y="196453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2690</a:t>
              </a: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96316" y="1981894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2025</a:t>
              </a:r>
              <a:endParaRPr lang="pt-BR" b="1" dirty="0"/>
            </a:p>
          </p:txBody>
        </p:sp>
      </p:grpSp>
      <p:sp>
        <p:nvSpPr>
          <p:cNvPr id="98" name="CaixaDeTexto 97"/>
          <p:cNvSpPr txBox="1"/>
          <p:nvPr/>
        </p:nvSpPr>
        <p:spPr>
          <a:xfrm>
            <a:off x="4853461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cxnSp>
        <p:nvCxnSpPr>
          <p:cNvPr id="99" name="Conector de seta reta 98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o 41"/>
          <p:cNvGrpSpPr/>
          <p:nvPr/>
        </p:nvGrpSpPr>
        <p:grpSpPr>
          <a:xfrm>
            <a:off x="5074065" y="3194150"/>
            <a:ext cx="2061401" cy="2835541"/>
            <a:chOff x="656084" y="3166854"/>
            <a:chExt cx="1700096" cy="2835541"/>
          </a:xfrm>
        </p:grpSpPr>
        <p:sp>
          <p:nvSpPr>
            <p:cNvPr id="43" name="Retângulo de cantos arredondados 42"/>
            <p:cNvSpPr/>
            <p:nvPr/>
          </p:nvSpPr>
          <p:spPr>
            <a:xfrm>
              <a:off x="656084" y="3168446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5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4" name="Retângulo de cantos arredondados 43"/>
            <p:cNvSpPr/>
            <p:nvPr/>
          </p:nvSpPr>
          <p:spPr>
            <a:xfrm>
              <a:off x="1078617" y="3168446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6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5" name="Retângulo de cantos arredondados 44"/>
            <p:cNvSpPr/>
            <p:nvPr/>
          </p:nvSpPr>
          <p:spPr>
            <a:xfrm>
              <a:off x="1505921" y="3166854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7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6" name="Retângulo de cantos arredondados 45"/>
            <p:cNvSpPr/>
            <p:nvPr/>
          </p:nvSpPr>
          <p:spPr>
            <a:xfrm>
              <a:off x="1935163" y="3166854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8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667380" y="3204470"/>
            <a:ext cx="2061401" cy="2835541"/>
            <a:chOff x="656084" y="3166854"/>
            <a:chExt cx="1700096" cy="2835541"/>
          </a:xfrm>
        </p:grpSpPr>
        <p:sp>
          <p:nvSpPr>
            <p:cNvPr id="49" name="Retângulo de cantos arredondados 48"/>
            <p:cNvSpPr/>
            <p:nvPr/>
          </p:nvSpPr>
          <p:spPr>
            <a:xfrm>
              <a:off x="656084" y="3168446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1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0" name="Retângulo de cantos arredondados 49"/>
            <p:cNvSpPr/>
            <p:nvPr/>
          </p:nvSpPr>
          <p:spPr>
            <a:xfrm>
              <a:off x="1078617" y="3168446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2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1" name="Retângulo de cantos arredondados 50"/>
            <p:cNvSpPr/>
            <p:nvPr/>
          </p:nvSpPr>
          <p:spPr>
            <a:xfrm>
              <a:off x="1505921" y="3166854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3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2" name="Retângulo de cantos arredondados 51"/>
            <p:cNvSpPr/>
            <p:nvPr/>
          </p:nvSpPr>
          <p:spPr>
            <a:xfrm>
              <a:off x="1935163" y="3166854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4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53" name="Retângulo de cantos arredondados 52"/>
          <p:cNvSpPr/>
          <p:nvPr/>
        </p:nvSpPr>
        <p:spPr>
          <a:xfrm>
            <a:off x="548800" y="244031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Situação Futura</a:t>
            </a:r>
            <a:endParaRPr lang="pt-BR" sz="3200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cxnSp>
        <p:nvCxnSpPr>
          <p:cNvPr id="47" name="Conector de seta reta 46"/>
          <p:cNvCxnSpPr/>
          <p:nvPr/>
        </p:nvCxnSpPr>
        <p:spPr>
          <a:xfrm>
            <a:off x="1678643" y="6163124"/>
            <a:ext cx="539646" cy="1932"/>
          </a:xfrm>
          <a:prstGeom prst="straightConnector1">
            <a:avLst/>
          </a:prstGeom>
          <a:ln w="28575">
            <a:solidFill>
              <a:srgbClr val="B1BFC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1656355" y="6170252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rgbClr val="B1BFCF"/>
                </a:solidFill>
                <a:latin typeface="Agency FB" panose="020B0503020202020204" pitchFamily="34" charset="0"/>
              </a:rPr>
              <a:t>20 MHz</a:t>
            </a:r>
            <a:endParaRPr lang="pt-BR" sz="1400" b="1" dirty="0">
              <a:solidFill>
                <a:srgbClr val="B1BFCF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-28860" y="235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/>
          <p:cNvSpPr/>
          <p:nvPr/>
        </p:nvSpPr>
        <p:spPr>
          <a:xfrm>
            <a:off x="-1584348" y="3195313"/>
            <a:ext cx="2145753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2831209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038833" y="3195313"/>
            <a:ext cx="2145514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7246764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9453996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Não Licenciada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11662630" y="3195313"/>
            <a:ext cx="2145514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3871546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0A070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78" name="Conector reto 77"/>
          <p:cNvCxnSpPr/>
          <p:nvPr/>
        </p:nvCxnSpPr>
        <p:spPr>
          <a:xfrm>
            <a:off x="-1584348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575921" y="2496600"/>
            <a:ext cx="40704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2795397" y="2496600"/>
            <a:ext cx="1527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4980395" y="2496600"/>
            <a:ext cx="11555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7207303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9414536" y="2496600"/>
            <a:ext cx="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11626056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13833762" y="2496600"/>
            <a:ext cx="6186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16045639" y="2496600"/>
            <a:ext cx="1018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>
            <a:off x="16082729" y="3195311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8" name="Grupo 87"/>
          <p:cNvGrpSpPr/>
          <p:nvPr/>
        </p:nvGrpSpPr>
        <p:grpSpPr>
          <a:xfrm>
            <a:off x="-1973178" y="1925053"/>
            <a:ext cx="20582020" cy="544216"/>
            <a:chOff x="-1973178" y="1925053"/>
            <a:chExt cx="18996353" cy="544216"/>
          </a:xfrm>
        </p:grpSpPr>
        <p:sp>
          <p:nvSpPr>
            <p:cNvPr id="89" name="Retângulo 88"/>
            <p:cNvSpPr/>
            <p:nvPr/>
          </p:nvSpPr>
          <p:spPr>
            <a:xfrm>
              <a:off x="-1973178" y="1925053"/>
              <a:ext cx="18996353" cy="530889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2097465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2110</a:t>
              </a: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616228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2300</a:t>
              </a:r>
              <a:endParaRPr lang="pt-BR" b="1" dirty="0"/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8132171" y="1978660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2400</a:t>
              </a:r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10164580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2500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4129874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2200</a:t>
              </a:r>
              <a:endParaRPr lang="pt-BR" b="1" dirty="0"/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1219492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2600</a:t>
              </a:r>
            </a:p>
          </p:txBody>
        </p:sp>
        <p:sp>
          <p:nvSpPr>
            <p:cNvPr id="96" name="CaixaDeTexto 95"/>
            <p:cNvSpPr txBox="1"/>
            <p:nvPr/>
          </p:nvSpPr>
          <p:spPr>
            <a:xfrm>
              <a:off x="14229398" y="196453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2690</a:t>
              </a: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96316" y="1981894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2025</a:t>
              </a:r>
              <a:endParaRPr lang="pt-BR" b="1" dirty="0"/>
            </a:p>
          </p:txBody>
        </p:sp>
      </p:grpSp>
      <p:sp>
        <p:nvSpPr>
          <p:cNvPr id="98" name="CaixaDeTexto 97"/>
          <p:cNvSpPr txBox="1"/>
          <p:nvPr/>
        </p:nvSpPr>
        <p:spPr>
          <a:xfrm>
            <a:off x="4853461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cxnSp>
        <p:nvCxnSpPr>
          <p:cNvPr id="99" name="Conector de seta reta 98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637251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762917" y="3181986"/>
            <a:ext cx="1895018" cy="2844377"/>
            <a:chOff x="667380" y="3181986"/>
            <a:chExt cx="1736451" cy="2844377"/>
          </a:xfrm>
        </p:grpSpPr>
        <p:grpSp>
          <p:nvGrpSpPr>
            <p:cNvPr id="47" name="Grupo 46"/>
            <p:cNvGrpSpPr/>
            <p:nvPr/>
          </p:nvGrpSpPr>
          <p:grpSpPr>
            <a:xfrm>
              <a:off x="667380" y="3190822"/>
              <a:ext cx="872452" cy="2835541"/>
              <a:chOff x="656084" y="3166854"/>
              <a:chExt cx="1723600" cy="2835541"/>
            </a:xfrm>
          </p:grpSpPr>
          <p:sp>
            <p:nvSpPr>
              <p:cNvPr id="53" name="Retângulo de cantos arredondados 52"/>
              <p:cNvSpPr/>
              <p:nvPr/>
            </p:nvSpPr>
            <p:spPr>
              <a:xfrm>
                <a:off x="656084" y="3168446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1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54" name="Retângulo de cantos arredondados 53"/>
              <p:cNvSpPr/>
              <p:nvPr/>
            </p:nvSpPr>
            <p:spPr>
              <a:xfrm>
                <a:off x="1093137" y="3168446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2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55" name="Retângulo de cantos arredondados 54"/>
              <p:cNvSpPr/>
              <p:nvPr/>
            </p:nvSpPr>
            <p:spPr>
              <a:xfrm>
                <a:off x="1529424" y="3166854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3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>
                <a:off x="1958667" y="3166854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4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7" name="Grupo 56"/>
            <p:cNvGrpSpPr/>
            <p:nvPr/>
          </p:nvGrpSpPr>
          <p:grpSpPr>
            <a:xfrm>
              <a:off x="1543276" y="3181986"/>
              <a:ext cx="860555" cy="2835541"/>
              <a:chOff x="656084" y="3166854"/>
              <a:chExt cx="1700096" cy="2835541"/>
            </a:xfrm>
          </p:grpSpPr>
          <p:sp>
            <p:nvSpPr>
              <p:cNvPr id="58" name="Retângulo de cantos arredondados 57"/>
              <p:cNvSpPr/>
              <p:nvPr/>
            </p:nvSpPr>
            <p:spPr>
              <a:xfrm>
                <a:off x="656084" y="3168446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5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59" name="Retângulo de cantos arredondados 58"/>
              <p:cNvSpPr/>
              <p:nvPr/>
            </p:nvSpPr>
            <p:spPr>
              <a:xfrm>
                <a:off x="1078617" y="3168446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6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60" name="Retângulo de cantos arredondados 59"/>
              <p:cNvSpPr/>
              <p:nvPr/>
            </p:nvSpPr>
            <p:spPr>
              <a:xfrm>
                <a:off x="1505921" y="3166854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7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61" name="Retângulo de cantos arredondados 60"/>
              <p:cNvSpPr/>
              <p:nvPr/>
            </p:nvSpPr>
            <p:spPr>
              <a:xfrm>
                <a:off x="1935163" y="3166854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8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64" name="Grupo 63"/>
          <p:cNvGrpSpPr/>
          <p:nvPr/>
        </p:nvGrpSpPr>
        <p:grpSpPr>
          <a:xfrm>
            <a:off x="5038833" y="3195350"/>
            <a:ext cx="953336" cy="2835541"/>
            <a:chOff x="656084" y="3166854"/>
            <a:chExt cx="1723600" cy="2835541"/>
          </a:xfrm>
        </p:grpSpPr>
        <p:sp>
          <p:nvSpPr>
            <p:cNvPr id="101" name="Retângulo de cantos arredondados 100"/>
            <p:cNvSpPr/>
            <p:nvPr/>
          </p:nvSpPr>
          <p:spPr>
            <a:xfrm>
              <a:off x="656084" y="3168446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1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2" name="Retângulo de cantos arredondados 101"/>
            <p:cNvSpPr/>
            <p:nvPr/>
          </p:nvSpPr>
          <p:spPr>
            <a:xfrm>
              <a:off x="1078617" y="3168446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2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3" name="Retângulo de cantos arredondados 102"/>
            <p:cNvSpPr/>
            <p:nvPr/>
          </p:nvSpPr>
          <p:spPr>
            <a:xfrm>
              <a:off x="1529424" y="3166854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3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4" name="Retângulo de cantos arredondados 103"/>
            <p:cNvSpPr/>
            <p:nvPr/>
          </p:nvSpPr>
          <p:spPr>
            <a:xfrm>
              <a:off x="1958667" y="3166854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4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66" name="Retângulo de cantos arredondados 65"/>
          <p:cNvSpPr/>
          <p:nvPr/>
        </p:nvSpPr>
        <p:spPr>
          <a:xfrm>
            <a:off x="5995932" y="3188106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5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7" name="Retângulo de cantos arredondados 66"/>
          <p:cNvSpPr/>
          <p:nvPr/>
        </p:nvSpPr>
        <p:spPr>
          <a:xfrm>
            <a:off x="6229638" y="3188106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6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9" name="Retângulo de cantos arredondados 68"/>
          <p:cNvSpPr/>
          <p:nvPr/>
        </p:nvSpPr>
        <p:spPr>
          <a:xfrm>
            <a:off x="6465983" y="3186514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7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0" name="Retângulo de cantos arredondados 99"/>
          <p:cNvSpPr/>
          <p:nvPr/>
        </p:nvSpPr>
        <p:spPr>
          <a:xfrm>
            <a:off x="6703400" y="3186514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8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5" name="Retângulo de cantos arredondados 104"/>
          <p:cNvSpPr/>
          <p:nvPr/>
        </p:nvSpPr>
        <p:spPr>
          <a:xfrm>
            <a:off x="6943873" y="3189195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9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6" name="Retângulo de cantos arredondados 105"/>
          <p:cNvSpPr/>
          <p:nvPr/>
        </p:nvSpPr>
        <p:spPr>
          <a:xfrm>
            <a:off x="548800" y="244031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Situação Futura</a:t>
            </a:r>
            <a:endParaRPr lang="pt-BR" sz="3200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cxnSp>
        <p:nvCxnSpPr>
          <p:cNvPr id="62" name="Conector de seta reta 61"/>
          <p:cNvCxnSpPr/>
          <p:nvPr/>
        </p:nvCxnSpPr>
        <p:spPr>
          <a:xfrm flipV="1">
            <a:off x="1678643" y="6158632"/>
            <a:ext cx="306232" cy="4491"/>
          </a:xfrm>
          <a:prstGeom prst="straightConnector1">
            <a:avLst/>
          </a:prstGeom>
          <a:ln w="28575">
            <a:solidFill>
              <a:srgbClr val="B1BFC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/>
          <p:cNvSpPr txBox="1"/>
          <p:nvPr/>
        </p:nvSpPr>
        <p:spPr>
          <a:xfrm>
            <a:off x="1568234" y="6182557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B1BFCF"/>
                </a:solidFill>
                <a:latin typeface="Agency FB" panose="020B0503020202020204" pitchFamily="34" charset="0"/>
              </a:rPr>
              <a:t>1</a:t>
            </a:r>
            <a:r>
              <a:rPr lang="pt-BR" sz="1400" b="1" dirty="0" smtClean="0">
                <a:solidFill>
                  <a:srgbClr val="B1BFCF"/>
                </a:solidFill>
                <a:latin typeface="Agency FB" panose="020B0503020202020204" pitchFamily="34" charset="0"/>
              </a:rPr>
              <a:t>0 MHz</a:t>
            </a:r>
            <a:endParaRPr lang="pt-BR" sz="1400" b="1" dirty="0">
              <a:solidFill>
                <a:srgbClr val="B1BFCF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7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-28860" y="235"/>
            <a:ext cx="12220859" cy="77962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/>
          <p:cNvSpPr/>
          <p:nvPr/>
        </p:nvSpPr>
        <p:spPr>
          <a:xfrm>
            <a:off x="-1584348" y="3195313"/>
            <a:ext cx="2145753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2831209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038833" y="3195313"/>
            <a:ext cx="2145514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7246764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9453996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Não Licenciada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11662630" y="3195313"/>
            <a:ext cx="2145514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3871546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0A070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78" name="Conector reto 77"/>
          <p:cNvCxnSpPr/>
          <p:nvPr/>
        </p:nvCxnSpPr>
        <p:spPr>
          <a:xfrm>
            <a:off x="-1584348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575921" y="2496600"/>
            <a:ext cx="40704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2795397" y="2496600"/>
            <a:ext cx="1527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4980395" y="2496600"/>
            <a:ext cx="11555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7207303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9414536" y="2496600"/>
            <a:ext cx="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11626056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13833762" y="2496600"/>
            <a:ext cx="6186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16045639" y="2496600"/>
            <a:ext cx="1018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>
            <a:off x="16082729" y="3195311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8" name="Grupo 87"/>
          <p:cNvGrpSpPr/>
          <p:nvPr/>
        </p:nvGrpSpPr>
        <p:grpSpPr>
          <a:xfrm>
            <a:off x="-1973178" y="1925053"/>
            <a:ext cx="20582020" cy="544216"/>
            <a:chOff x="-1973178" y="1925053"/>
            <a:chExt cx="18996353" cy="544216"/>
          </a:xfrm>
        </p:grpSpPr>
        <p:sp>
          <p:nvSpPr>
            <p:cNvPr id="89" name="Retângulo 88"/>
            <p:cNvSpPr/>
            <p:nvPr/>
          </p:nvSpPr>
          <p:spPr>
            <a:xfrm>
              <a:off x="-1973178" y="1925053"/>
              <a:ext cx="18996353" cy="530889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2097465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2110</a:t>
              </a: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616228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2300</a:t>
              </a:r>
              <a:endParaRPr lang="pt-BR" b="1" dirty="0"/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8132171" y="1978660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2400</a:t>
              </a:r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10164580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2500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4129874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2200</a:t>
              </a:r>
              <a:endParaRPr lang="pt-BR" b="1" dirty="0"/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1219492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2600</a:t>
              </a:r>
            </a:p>
          </p:txBody>
        </p:sp>
        <p:sp>
          <p:nvSpPr>
            <p:cNvPr id="96" name="CaixaDeTexto 95"/>
            <p:cNvSpPr txBox="1"/>
            <p:nvPr/>
          </p:nvSpPr>
          <p:spPr>
            <a:xfrm>
              <a:off x="14229398" y="196453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2690</a:t>
              </a: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96316" y="1981894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2025</a:t>
              </a:r>
              <a:endParaRPr lang="pt-BR" b="1" dirty="0"/>
            </a:p>
          </p:txBody>
        </p:sp>
      </p:grpSp>
      <p:sp>
        <p:nvSpPr>
          <p:cNvPr id="98" name="CaixaDeTexto 97"/>
          <p:cNvSpPr txBox="1"/>
          <p:nvPr/>
        </p:nvSpPr>
        <p:spPr>
          <a:xfrm>
            <a:off x="4853461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cxnSp>
        <p:nvCxnSpPr>
          <p:cNvPr id="99" name="Conector de seta reta 98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637251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53" name="Retângulo de cantos arredondados 52"/>
          <p:cNvSpPr/>
          <p:nvPr/>
        </p:nvSpPr>
        <p:spPr>
          <a:xfrm>
            <a:off x="762917" y="3192414"/>
            <a:ext cx="232571" cy="28339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1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54" name="Retângulo de cantos arredondados 53"/>
          <p:cNvSpPr/>
          <p:nvPr/>
        </p:nvSpPr>
        <p:spPr>
          <a:xfrm>
            <a:off x="1004346" y="3192414"/>
            <a:ext cx="232571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2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55" name="Retângulo de cantos arredondados 54"/>
          <p:cNvSpPr/>
          <p:nvPr/>
        </p:nvSpPr>
        <p:spPr>
          <a:xfrm>
            <a:off x="1245352" y="3190822"/>
            <a:ext cx="232571" cy="28339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3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56" name="Retângulo de cantos arredondados 55"/>
          <p:cNvSpPr/>
          <p:nvPr/>
        </p:nvSpPr>
        <p:spPr>
          <a:xfrm>
            <a:off x="1482467" y="3190822"/>
            <a:ext cx="232571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4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1718797" y="3183578"/>
            <a:ext cx="232571" cy="2833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5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59" name="Retângulo de cantos arredondados 58"/>
          <p:cNvSpPr/>
          <p:nvPr/>
        </p:nvSpPr>
        <p:spPr>
          <a:xfrm>
            <a:off x="1952205" y="3183578"/>
            <a:ext cx="232571" cy="2833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6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0" name="Retângulo de cantos arredondados 59"/>
          <p:cNvSpPr/>
          <p:nvPr/>
        </p:nvSpPr>
        <p:spPr>
          <a:xfrm>
            <a:off x="2188249" y="3181986"/>
            <a:ext cx="232571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7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1" name="Retângulo de cantos arredondados 60"/>
          <p:cNvSpPr/>
          <p:nvPr/>
        </p:nvSpPr>
        <p:spPr>
          <a:xfrm>
            <a:off x="2425364" y="3181986"/>
            <a:ext cx="232571" cy="28339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8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1" name="Retângulo de cantos arredondados 100"/>
          <p:cNvSpPr/>
          <p:nvPr/>
        </p:nvSpPr>
        <p:spPr>
          <a:xfrm>
            <a:off x="5038833" y="3196942"/>
            <a:ext cx="232868" cy="2833949"/>
          </a:xfrm>
          <a:prstGeom prst="roundRect">
            <a:avLst/>
          </a:prstGeom>
          <a:solidFill>
            <a:srgbClr val="6031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1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2" name="Retângulo de cantos arredondados 101"/>
          <p:cNvSpPr/>
          <p:nvPr/>
        </p:nvSpPr>
        <p:spPr>
          <a:xfrm>
            <a:off x="5272539" y="3196942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2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3" name="Retângulo de cantos arredondados 102"/>
          <p:cNvSpPr/>
          <p:nvPr/>
        </p:nvSpPr>
        <p:spPr>
          <a:xfrm>
            <a:off x="5521884" y="3195350"/>
            <a:ext cx="232868" cy="2833949"/>
          </a:xfrm>
          <a:prstGeom prst="roundRect">
            <a:avLst/>
          </a:prstGeom>
          <a:solidFill>
            <a:srgbClr val="6031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3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4" name="Retângulo de cantos arredondados 103"/>
          <p:cNvSpPr/>
          <p:nvPr/>
        </p:nvSpPr>
        <p:spPr>
          <a:xfrm>
            <a:off x="5759301" y="3195350"/>
            <a:ext cx="232868" cy="283394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4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6" name="Retângulo de cantos arredondados 65"/>
          <p:cNvSpPr/>
          <p:nvPr/>
        </p:nvSpPr>
        <p:spPr>
          <a:xfrm>
            <a:off x="5995932" y="3188106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5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7" name="Retângulo de cantos arredondados 66"/>
          <p:cNvSpPr/>
          <p:nvPr/>
        </p:nvSpPr>
        <p:spPr>
          <a:xfrm>
            <a:off x="6229638" y="3188106"/>
            <a:ext cx="232868" cy="28339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6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9" name="Retângulo de cantos arredondados 68"/>
          <p:cNvSpPr/>
          <p:nvPr/>
        </p:nvSpPr>
        <p:spPr>
          <a:xfrm>
            <a:off x="6465983" y="3186514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7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0" name="Retângulo de cantos arredondados 99"/>
          <p:cNvSpPr/>
          <p:nvPr/>
        </p:nvSpPr>
        <p:spPr>
          <a:xfrm>
            <a:off x="6703400" y="3186514"/>
            <a:ext cx="232868" cy="283394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8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5" name="Retângulo de cantos arredondados 104"/>
          <p:cNvSpPr/>
          <p:nvPr/>
        </p:nvSpPr>
        <p:spPr>
          <a:xfrm>
            <a:off x="6943873" y="3189195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9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2" name="Retângulo de cantos arredondados 61"/>
          <p:cNvSpPr/>
          <p:nvPr/>
        </p:nvSpPr>
        <p:spPr>
          <a:xfrm>
            <a:off x="548800" y="244031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Situação Futura</a:t>
            </a:r>
            <a:endParaRPr lang="pt-BR" sz="3200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63" name="Retângulo de cantos arredondados 62"/>
          <p:cNvSpPr/>
          <p:nvPr/>
        </p:nvSpPr>
        <p:spPr>
          <a:xfrm>
            <a:off x="548800" y="1273144"/>
            <a:ext cx="6626465" cy="309795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Cenário 1 – Canais exclusivos por entidade</a:t>
            </a:r>
            <a:endParaRPr lang="pt-BR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2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-28860" y="235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Retângulo 105"/>
          <p:cNvSpPr/>
          <p:nvPr/>
        </p:nvSpPr>
        <p:spPr>
          <a:xfrm>
            <a:off x="5033126" y="3913044"/>
            <a:ext cx="2145753" cy="694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5033126" y="4627252"/>
            <a:ext cx="2145753" cy="6948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5033126" y="5341645"/>
            <a:ext cx="2145753" cy="694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5033210" y="3197631"/>
            <a:ext cx="2145753" cy="69489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637167" y="3910726"/>
            <a:ext cx="2145753" cy="694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637167" y="4624934"/>
            <a:ext cx="2145753" cy="6948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637167" y="5339327"/>
            <a:ext cx="2145753" cy="694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-1584348" y="3195313"/>
            <a:ext cx="2145753" cy="2835978"/>
          </a:xfrm>
          <a:prstGeom prst="rect">
            <a:avLst/>
          </a:prstGeom>
          <a:solidFill>
            <a:srgbClr val="60313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2831209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7246764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SMP</a:t>
            </a:r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9453996" y="3195313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B1BFCF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Não Licenciada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11662630" y="3195313"/>
            <a:ext cx="2145514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B1BFCF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3871546" y="3195313"/>
            <a:ext cx="2145753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0A070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78" name="Conector reto 77"/>
          <p:cNvCxnSpPr/>
          <p:nvPr/>
        </p:nvCxnSpPr>
        <p:spPr>
          <a:xfrm>
            <a:off x="-1584348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 flipH="1">
            <a:off x="575921" y="2496600"/>
            <a:ext cx="40704" cy="4767505"/>
          </a:xfrm>
          <a:prstGeom prst="lin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2795397" y="2496600"/>
            <a:ext cx="1527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4980395" y="2496600"/>
            <a:ext cx="11555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7207303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9414536" y="2496600"/>
            <a:ext cx="1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11626056" y="2496600"/>
            <a:ext cx="0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13833762" y="2496600"/>
            <a:ext cx="6186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 flipH="1">
            <a:off x="16045639" y="2496600"/>
            <a:ext cx="1018" cy="47675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>
            <a:off x="16082729" y="3195311"/>
            <a:ext cx="2145753" cy="2835978"/>
          </a:xfrm>
          <a:prstGeom prst="rect">
            <a:avLst/>
          </a:prstGeom>
          <a:solidFill>
            <a:srgbClr val="16252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8" name="Grupo 87"/>
          <p:cNvGrpSpPr/>
          <p:nvPr/>
        </p:nvGrpSpPr>
        <p:grpSpPr>
          <a:xfrm>
            <a:off x="-1973178" y="1925053"/>
            <a:ext cx="20582020" cy="544216"/>
            <a:chOff x="-1973178" y="1925053"/>
            <a:chExt cx="18996353" cy="544216"/>
          </a:xfrm>
        </p:grpSpPr>
        <p:sp>
          <p:nvSpPr>
            <p:cNvPr id="89" name="Retângulo 88"/>
            <p:cNvSpPr/>
            <p:nvPr/>
          </p:nvSpPr>
          <p:spPr>
            <a:xfrm>
              <a:off x="-1973178" y="1925053"/>
              <a:ext cx="18996353" cy="530889"/>
            </a:xfrm>
            <a:prstGeom prst="rect">
              <a:avLst/>
            </a:prstGeom>
            <a:solidFill>
              <a:srgbClr val="B1BFCF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2097465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2110</a:t>
              </a: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616228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2300</a:t>
              </a:r>
              <a:endParaRPr lang="pt-BR" b="1" dirty="0"/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8132171" y="1978660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2400</a:t>
              </a:r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10164580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2500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4129874" y="198789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2200</a:t>
              </a:r>
              <a:endParaRPr lang="pt-BR" b="1" dirty="0"/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12194922" y="1980687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2600</a:t>
              </a:r>
            </a:p>
          </p:txBody>
        </p:sp>
        <p:sp>
          <p:nvSpPr>
            <p:cNvPr id="96" name="CaixaDeTexto 95"/>
            <p:cNvSpPr txBox="1"/>
            <p:nvPr/>
          </p:nvSpPr>
          <p:spPr>
            <a:xfrm>
              <a:off x="14229398" y="1964536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2690</a:t>
              </a: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96316" y="1981894"/>
              <a:ext cx="1782340" cy="48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2025</a:t>
              </a:r>
              <a:endParaRPr lang="pt-BR" b="1" dirty="0"/>
            </a:p>
          </p:txBody>
        </p:sp>
      </p:grpSp>
      <p:sp>
        <p:nvSpPr>
          <p:cNvPr id="98" name="CaixaDeTexto 97"/>
          <p:cNvSpPr txBox="1"/>
          <p:nvPr/>
        </p:nvSpPr>
        <p:spPr>
          <a:xfrm>
            <a:off x="4853461" y="6002395"/>
            <a:ext cx="329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Freqüência</a:t>
            </a:r>
            <a:r>
              <a:rPr lang="pt-B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 (MHz)</a:t>
            </a:r>
          </a:p>
        </p:txBody>
      </p:sp>
      <p:cxnSp>
        <p:nvCxnSpPr>
          <p:cNvPr id="99" name="Conector de seta reta 98"/>
          <p:cNvCxnSpPr/>
          <p:nvPr/>
        </p:nvCxnSpPr>
        <p:spPr>
          <a:xfrm>
            <a:off x="4502136" y="6435163"/>
            <a:ext cx="3419061" cy="0"/>
          </a:xfrm>
          <a:prstGeom prst="straightConnector1">
            <a:avLst/>
          </a:prstGeom>
          <a:ln w="38100">
            <a:solidFill>
              <a:srgbClr val="D6DC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637251" y="3195313"/>
            <a:ext cx="2145753" cy="69489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762917" y="3181986"/>
            <a:ext cx="1895018" cy="2844377"/>
            <a:chOff x="667380" y="3181986"/>
            <a:chExt cx="1736451" cy="2844377"/>
          </a:xfrm>
        </p:grpSpPr>
        <p:grpSp>
          <p:nvGrpSpPr>
            <p:cNvPr id="47" name="Grupo 46"/>
            <p:cNvGrpSpPr/>
            <p:nvPr/>
          </p:nvGrpSpPr>
          <p:grpSpPr>
            <a:xfrm>
              <a:off x="667380" y="3190822"/>
              <a:ext cx="872452" cy="2835541"/>
              <a:chOff x="656084" y="3166854"/>
              <a:chExt cx="1723600" cy="2835541"/>
            </a:xfrm>
          </p:grpSpPr>
          <p:sp>
            <p:nvSpPr>
              <p:cNvPr id="53" name="Retângulo de cantos arredondados 52"/>
              <p:cNvSpPr/>
              <p:nvPr/>
            </p:nvSpPr>
            <p:spPr>
              <a:xfrm>
                <a:off x="656084" y="3168446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1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54" name="Retângulo de cantos arredondados 53"/>
              <p:cNvSpPr/>
              <p:nvPr/>
            </p:nvSpPr>
            <p:spPr>
              <a:xfrm>
                <a:off x="1093137" y="3168446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2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55" name="Retângulo de cantos arredondados 54"/>
              <p:cNvSpPr/>
              <p:nvPr/>
            </p:nvSpPr>
            <p:spPr>
              <a:xfrm>
                <a:off x="1529424" y="3166854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3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>
                <a:off x="1958667" y="3166854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4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7" name="Grupo 56"/>
            <p:cNvGrpSpPr/>
            <p:nvPr/>
          </p:nvGrpSpPr>
          <p:grpSpPr>
            <a:xfrm>
              <a:off x="1543276" y="3181986"/>
              <a:ext cx="860555" cy="2835541"/>
              <a:chOff x="656084" y="3166854"/>
              <a:chExt cx="1700096" cy="2835541"/>
            </a:xfrm>
          </p:grpSpPr>
          <p:sp>
            <p:nvSpPr>
              <p:cNvPr id="58" name="Retângulo de cantos arredondados 57"/>
              <p:cNvSpPr/>
              <p:nvPr/>
            </p:nvSpPr>
            <p:spPr>
              <a:xfrm>
                <a:off x="656084" y="3168446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5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59" name="Retângulo de cantos arredondados 58"/>
              <p:cNvSpPr/>
              <p:nvPr/>
            </p:nvSpPr>
            <p:spPr>
              <a:xfrm>
                <a:off x="1078617" y="3168446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6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60" name="Retângulo de cantos arredondados 59"/>
              <p:cNvSpPr/>
              <p:nvPr/>
            </p:nvSpPr>
            <p:spPr>
              <a:xfrm>
                <a:off x="1505921" y="3166854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7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61" name="Retângulo de cantos arredondados 60"/>
              <p:cNvSpPr/>
              <p:nvPr/>
            </p:nvSpPr>
            <p:spPr>
              <a:xfrm>
                <a:off x="1935163" y="3166854"/>
                <a:ext cx="421017" cy="2833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 smtClean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8</a:t>
                </a:r>
                <a:endParaRPr lang="pt-BR" sz="2400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64" name="Grupo 63"/>
          <p:cNvGrpSpPr/>
          <p:nvPr/>
        </p:nvGrpSpPr>
        <p:grpSpPr>
          <a:xfrm>
            <a:off x="5038833" y="3195350"/>
            <a:ext cx="953336" cy="2835541"/>
            <a:chOff x="656084" y="3166854"/>
            <a:chExt cx="1723600" cy="2835541"/>
          </a:xfrm>
        </p:grpSpPr>
        <p:sp>
          <p:nvSpPr>
            <p:cNvPr id="101" name="Retângulo de cantos arredondados 100"/>
            <p:cNvSpPr/>
            <p:nvPr/>
          </p:nvSpPr>
          <p:spPr>
            <a:xfrm>
              <a:off x="656084" y="3168446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1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2" name="Retângulo de cantos arredondados 101"/>
            <p:cNvSpPr/>
            <p:nvPr/>
          </p:nvSpPr>
          <p:spPr>
            <a:xfrm>
              <a:off x="1078617" y="3168446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2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3" name="Retângulo de cantos arredondados 102"/>
            <p:cNvSpPr/>
            <p:nvPr/>
          </p:nvSpPr>
          <p:spPr>
            <a:xfrm>
              <a:off x="1529424" y="3166854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3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4" name="Retângulo de cantos arredondados 103"/>
            <p:cNvSpPr/>
            <p:nvPr/>
          </p:nvSpPr>
          <p:spPr>
            <a:xfrm>
              <a:off x="1958667" y="3166854"/>
              <a:ext cx="421017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4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66" name="Retângulo de cantos arredondados 65"/>
          <p:cNvSpPr/>
          <p:nvPr/>
        </p:nvSpPr>
        <p:spPr>
          <a:xfrm>
            <a:off x="5995932" y="3188106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5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7" name="Retângulo de cantos arredondados 66"/>
          <p:cNvSpPr/>
          <p:nvPr/>
        </p:nvSpPr>
        <p:spPr>
          <a:xfrm>
            <a:off x="6229638" y="3188106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6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9" name="Retângulo de cantos arredondados 68"/>
          <p:cNvSpPr/>
          <p:nvPr/>
        </p:nvSpPr>
        <p:spPr>
          <a:xfrm>
            <a:off x="6465983" y="3186514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7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0" name="Retângulo de cantos arredondados 99"/>
          <p:cNvSpPr/>
          <p:nvPr/>
        </p:nvSpPr>
        <p:spPr>
          <a:xfrm>
            <a:off x="6703400" y="3186514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8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05" name="Retângulo de cantos arredondados 104"/>
          <p:cNvSpPr/>
          <p:nvPr/>
        </p:nvSpPr>
        <p:spPr>
          <a:xfrm>
            <a:off x="6943873" y="3189195"/>
            <a:ext cx="232868" cy="283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9</a:t>
            </a:r>
            <a:endParaRPr lang="pt-BR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10" name="Retângulo de cantos arredondados 109"/>
          <p:cNvSpPr/>
          <p:nvPr/>
        </p:nvSpPr>
        <p:spPr>
          <a:xfrm>
            <a:off x="548800" y="244031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Situação Futura</a:t>
            </a:r>
            <a:endParaRPr lang="pt-BR" sz="3200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111" name="Retângulo de cantos arredondados 110"/>
          <p:cNvSpPr/>
          <p:nvPr/>
        </p:nvSpPr>
        <p:spPr>
          <a:xfrm>
            <a:off x="548800" y="1273144"/>
            <a:ext cx="6626465" cy="309795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Cenário 2 – Canais Compartilhados</a:t>
            </a:r>
            <a:endParaRPr lang="pt-BR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069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336716" y="-445628"/>
            <a:ext cx="12865429" cy="774925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rgbClr val="0A0706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0" y="5884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Cambria" panose="02040503050406030204" pitchFamily="18" charset="0"/>
              </a:rPr>
              <a:t>ESPECTRO DE RADIOFREQUÊNCIAS</a:t>
            </a:r>
          </a:p>
        </p:txBody>
      </p:sp>
      <p:pic>
        <p:nvPicPr>
          <p:cNvPr id="29" name="Picture 6" descr="https://upload.wikimedia.org/wikipedia/commons/thumb/7/7d/Coat_of_arms_of_the_Brazilian_Federal_Police.svg/2000px-Coat_of_arms_of_the_Brazilian_Federal_Polic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9" y="4599230"/>
            <a:ext cx="1152128" cy="154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http://imagens.efeitovinculante.com.br/2015/08/presoo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1" y="4594031"/>
            <a:ext cx="2232051" cy="15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99" y="1892829"/>
            <a:ext cx="2666455" cy="1501499"/>
          </a:xfrm>
          <a:prstGeom prst="rect">
            <a:avLst/>
          </a:prstGeom>
        </p:spPr>
      </p:pic>
      <p:pic>
        <p:nvPicPr>
          <p:cNvPr id="33" name="Picture 4" descr="http://clubedoconcurseiro.com.br/wp-content/uploads/2014/11/MPF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412776"/>
            <a:ext cx="3648405" cy="253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eta para a direita 12"/>
          <p:cNvSpPr/>
          <p:nvPr/>
        </p:nvSpPr>
        <p:spPr>
          <a:xfrm>
            <a:off x="4847861" y="2372883"/>
            <a:ext cx="2688299" cy="576064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Seta para a direita 33"/>
          <p:cNvSpPr/>
          <p:nvPr/>
        </p:nvSpPr>
        <p:spPr>
          <a:xfrm rot="10800000">
            <a:off x="4847863" y="4965169"/>
            <a:ext cx="2688299" cy="576064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" name="Seta para a direita 34"/>
          <p:cNvSpPr/>
          <p:nvPr/>
        </p:nvSpPr>
        <p:spPr>
          <a:xfrm rot="5400000">
            <a:off x="8984952" y="3708400"/>
            <a:ext cx="942843" cy="576064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460189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0" y="0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1627139" y="2905718"/>
            <a:ext cx="8966579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110" name="Retângulo de cantos arredondados 109"/>
          <p:cNvSpPr/>
          <p:nvPr/>
        </p:nvSpPr>
        <p:spPr>
          <a:xfrm>
            <a:off x="548800" y="244031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Situação Futura</a:t>
            </a:r>
            <a:endParaRPr lang="pt-BR" sz="3200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111" name="Retângulo de cantos arredondados 110"/>
          <p:cNvSpPr/>
          <p:nvPr/>
        </p:nvSpPr>
        <p:spPr>
          <a:xfrm>
            <a:off x="548800" y="1273144"/>
            <a:ext cx="6626465" cy="309795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Faixa de 3 GHz - Mobilidade</a:t>
            </a:r>
            <a:endParaRPr lang="pt-BR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627139" y="2905718"/>
            <a:ext cx="8966579" cy="2837133"/>
            <a:chOff x="5038833" y="3193758"/>
            <a:chExt cx="2326875" cy="2837133"/>
          </a:xfrm>
        </p:grpSpPr>
        <p:sp>
          <p:nvSpPr>
            <p:cNvPr id="8" name="Retângulo de cantos arredondados 7"/>
            <p:cNvSpPr/>
            <p:nvPr/>
          </p:nvSpPr>
          <p:spPr>
            <a:xfrm>
              <a:off x="5038833" y="3196942"/>
              <a:ext cx="232868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1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5272539" y="3196942"/>
              <a:ext cx="232868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2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5503270" y="3195350"/>
              <a:ext cx="232868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3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737584" y="3195350"/>
              <a:ext cx="232868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4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5969749" y="3195350"/>
              <a:ext cx="232868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5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3" name="Retângulo de cantos arredondados 12"/>
            <p:cNvSpPr/>
            <p:nvPr/>
          </p:nvSpPr>
          <p:spPr>
            <a:xfrm>
              <a:off x="6201929" y="3195350"/>
              <a:ext cx="232868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6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6435635" y="3195350"/>
              <a:ext cx="232868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7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Retângulo de cantos arredondados 14"/>
            <p:cNvSpPr/>
            <p:nvPr/>
          </p:nvSpPr>
          <p:spPr>
            <a:xfrm>
              <a:off x="6666366" y="3193758"/>
              <a:ext cx="232868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8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6900680" y="3193758"/>
              <a:ext cx="232868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9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Retângulo de cantos arredondados 16"/>
            <p:cNvSpPr/>
            <p:nvPr/>
          </p:nvSpPr>
          <p:spPr>
            <a:xfrm>
              <a:off x="7132840" y="3193758"/>
              <a:ext cx="232868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10</a:t>
              </a:r>
              <a:endParaRPr lang="pt-BR" sz="24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</p:grpSp>
      <p:cxnSp>
        <p:nvCxnSpPr>
          <p:cNvPr id="6" name="Conector de seta reta 5"/>
          <p:cNvCxnSpPr/>
          <p:nvPr/>
        </p:nvCxnSpPr>
        <p:spPr>
          <a:xfrm flipV="1">
            <a:off x="1627138" y="6045956"/>
            <a:ext cx="897353" cy="1"/>
          </a:xfrm>
          <a:prstGeom prst="straightConnector1">
            <a:avLst/>
          </a:prstGeom>
          <a:ln w="28575">
            <a:solidFill>
              <a:srgbClr val="B1BFC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1696543" y="611151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B1BFCF"/>
                </a:solidFill>
                <a:latin typeface="Agency FB" panose="020B0503020202020204" pitchFamily="34" charset="0"/>
              </a:rPr>
              <a:t>1</a:t>
            </a:r>
            <a:r>
              <a:rPr lang="pt-BR" b="1" dirty="0" smtClean="0">
                <a:solidFill>
                  <a:srgbClr val="B1BFCF"/>
                </a:solidFill>
                <a:latin typeface="Agency FB" panose="020B0503020202020204" pitchFamily="34" charset="0"/>
              </a:rPr>
              <a:t>0 MHz</a:t>
            </a:r>
            <a:endParaRPr lang="pt-BR" b="1" dirty="0">
              <a:solidFill>
                <a:srgbClr val="B1BFCF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7937" y="2011506"/>
            <a:ext cx="814227" cy="818147"/>
          </a:xfrm>
          <a:prstGeom prst="ellipse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3300 MHz</a:t>
            </a:r>
          </a:p>
        </p:txBody>
      </p:sp>
      <p:sp>
        <p:nvSpPr>
          <p:cNvPr id="21" name="Elipse 20"/>
          <p:cNvSpPr/>
          <p:nvPr/>
        </p:nvSpPr>
        <p:spPr>
          <a:xfrm>
            <a:off x="10593718" y="2011506"/>
            <a:ext cx="814227" cy="818147"/>
          </a:xfrm>
          <a:prstGeom prst="ellipse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smtClean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3400 MHz</a:t>
            </a:r>
            <a:endParaRPr lang="pt-BR" sz="10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15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slacklines.com.br/wp-content/uploads/2014/11/slacklin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76442" cy="7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/>
          <p:cNvSpPr/>
          <p:nvPr/>
        </p:nvSpPr>
        <p:spPr>
          <a:xfrm>
            <a:off x="0" y="0"/>
            <a:ext cx="12220859" cy="779622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1627139" y="2905718"/>
            <a:ext cx="8966579" cy="2835978"/>
          </a:xfrm>
          <a:prstGeom prst="rect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110" name="Retângulo de cantos arredondados 109"/>
          <p:cNvSpPr/>
          <p:nvPr/>
        </p:nvSpPr>
        <p:spPr>
          <a:xfrm>
            <a:off x="548800" y="244031"/>
            <a:ext cx="6658504" cy="684883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Situação Futura</a:t>
            </a:r>
            <a:endParaRPr lang="pt-BR" sz="3200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627138" y="2907310"/>
            <a:ext cx="8966580" cy="2835541"/>
            <a:chOff x="1627138" y="2907310"/>
            <a:chExt cx="2329467" cy="2835541"/>
          </a:xfrm>
        </p:grpSpPr>
        <p:sp>
          <p:nvSpPr>
            <p:cNvPr id="8" name="Retângulo de cantos arredondados 7"/>
            <p:cNvSpPr/>
            <p:nvPr/>
          </p:nvSpPr>
          <p:spPr>
            <a:xfrm>
              <a:off x="1627138" y="2908902"/>
              <a:ext cx="466116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1</a:t>
              </a:r>
              <a:endParaRPr lang="pt-BR" sz="20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2094931" y="2908902"/>
              <a:ext cx="466116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2</a:t>
              </a:r>
              <a:endParaRPr lang="pt-BR" sz="20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2562724" y="2907310"/>
              <a:ext cx="463031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3</a:t>
              </a:r>
              <a:endParaRPr lang="pt-BR" sz="20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3025781" y="2907310"/>
              <a:ext cx="466116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4</a:t>
              </a:r>
              <a:endParaRPr lang="pt-BR" sz="20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3490489" y="2907310"/>
              <a:ext cx="466116" cy="283394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  <a:latin typeface="Agency FB" panose="020B0503020202020204" pitchFamily="34" charset="0"/>
                </a:rPr>
                <a:t>5</a:t>
              </a:r>
              <a:endParaRPr lang="pt-BR" sz="20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</p:grpSp>
      <p:cxnSp>
        <p:nvCxnSpPr>
          <p:cNvPr id="30" name="Conector de seta reta 29"/>
          <p:cNvCxnSpPr/>
          <p:nvPr/>
        </p:nvCxnSpPr>
        <p:spPr>
          <a:xfrm flipV="1">
            <a:off x="1627138" y="6043353"/>
            <a:ext cx="1739517" cy="2607"/>
          </a:xfrm>
          <a:prstGeom prst="straightConnector1">
            <a:avLst/>
          </a:prstGeom>
          <a:ln w="28575">
            <a:solidFill>
              <a:srgbClr val="B1BFC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2181745" y="6107353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B1BFCF"/>
                </a:solidFill>
                <a:latin typeface="Agency FB" panose="020B0503020202020204" pitchFamily="34" charset="0"/>
              </a:rPr>
              <a:t>2</a:t>
            </a:r>
            <a:r>
              <a:rPr lang="pt-BR" sz="1400" b="1" dirty="0" smtClean="0">
                <a:solidFill>
                  <a:srgbClr val="B1BFCF"/>
                </a:solidFill>
                <a:latin typeface="Agency FB" panose="020B0503020202020204" pitchFamily="34" charset="0"/>
              </a:rPr>
              <a:t>0 MHz</a:t>
            </a:r>
            <a:endParaRPr lang="pt-BR" sz="1400" b="1" dirty="0">
              <a:solidFill>
                <a:srgbClr val="B1BFCF"/>
              </a:solidFill>
              <a:latin typeface="Agency FB" panose="020B0503020202020204" pitchFamily="34" charset="0"/>
            </a:endParaRPr>
          </a:p>
        </p:txBody>
      </p:sp>
      <p:sp>
        <p:nvSpPr>
          <p:cNvPr id="34" name="Retângulo de cantos arredondados 33"/>
          <p:cNvSpPr/>
          <p:nvPr/>
        </p:nvSpPr>
        <p:spPr>
          <a:xfrm>
            <a:off x="548800" y="1273144"/>
            <a:ext cx="6626465" cy="309795"/>
          </a:xfrm>
          <a:prstGeom prst="roundRect">
            <a:avLst/>
          </a:prstGeom>
          <a:solidFill>
            <a:srgbClr val="B1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292C30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Faixa de 3 GHz - Mobilidade</a:t>
            </a:r>
            <a:endParaRPr lang="pt-BR" b="1" dirty="0">
              <a:solidFill>
                <a:srgbClr val="292C30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737937" y="2011506"/>
            <a:ext cx="814227" cy="818147"/>
          </a:xfrm>
          <a:prstGeom prst="ellipse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3300 MHz</a:t>
            </a:r>
          </a:p>
        </p:txBody>
      </p:sp>
      <p:sp>
        <p:nvSpPr>
          <p:cNvPr id="33" name="Elipse 32"/>
          <p:cNvSpPr/>
          <p:nvPr/>
        </p:nvSpPr>
        <p:spPr>
          <a:xfrm>
            <a:off x="10593718" y="2011506"/>
            <a:ext cx="814227" cy="818147"/>
          </a:xfrm>
          <a:prstGeom prst="ellipse">
            <a:avLst/>
          </a:prstGeom>
          <a:solidFill>
            <a:srgbClr val="B1BFC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smtClean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3400 MHz</a:t>
            </a:r>
            <a:endParaRPr lang="pt-BR" sz="10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12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telecommun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58" y="0"/>
            <a:ext cx="12575207" cy="68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/>
          <p:cNvSpPr/>
          <p:nvPr/>
        </p:nvSpPr>
        <p:spPr>
          <a:xfrm>
            <a:off x="1762410" y="1179600"/>
            <a:ext cx="2160000" cy="2160000"/>
          </a:xfrm>
          <a:prstGeom prst="ellipse">
            <a:avLst/>
          </a:prstGeom>
          <a:solidFill>
            <a:srgbClr val="3F8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latin typeface="Agency FB" panose="020B0503020202020204" pitchFamily="34" charset="0"/>
              </a:rPr>
              <a:t>TV aberta</a:t>
            </a:r>
            <a:endParaRPr lang="pt-BR" sz="2800" b="1" dirty="0">
              <a:latin typeface="Agency FB" panose="020B0503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996026" y="1248055"/>
            <a:ext cx="2160000" cy="2160000"/>
          </a:xfrm>
          <a:prstGeom prst="ellipse">
            <a:avLst/>
          </a:prstGeom>
          <a:solidFill>
            <a:srgbClr val="DC5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TV por assinatura</a:t>
            </a:r>
          </a:p>
        </p:txBody>
      </p:sp>
      <p:sp>
        <p:nvSpPr>
          <p:cNvPr id="4" name="Elipse 3"/>
          <p:cNvSpPr/>
          <p:nvPr/>
        </p:nvSpPr>
        <p:spPr>
          <a:xfrm>
            <a:off x="4819043" y="2800250"/>
            <a:ext cx="2160000" cy="2160000"/>
          </a:xfrm>
          <a:prstGeom prst="ellipse">
            <a:avLst/>
          </a:prstGeom>
          <a:solidFill>
            <a:srgbClr val="5A4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err="1">
                <a:latin typeface="Agency FB" panose="020B0503020202020204" pitchFamily="34" charset="0"/>
              </a:rPr>
              <a:t>OTTs</a:t>
            </a:r>
            <a:endParaRPr lang="pt-BR" sz="2800" b="1" dirty="0">
              <a:latin typeface="Agency FB" panose="020B0503020202020204" pitchFamily="34" charset="0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1762410" y="4419600"/>
            <a:ext cx="2160000" cy="2160000"/>
          </a:xfrm>
          <a:prstGeom prst="ellipse">
            <a:avLst/>
          </a:prstGeom>
          <a:solidFill>
            <a:srgbClr val="FEE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  <a:latin typeface="Agency FB" panose="020B0503020202020204" pitchFamily="34" charset="0"/>
              </a:rPr>
              <a:t>SMP</a:t>
            </a:r>
          </a:p>
        </p:txBody>
      </p:sp>
      <p:sp>
        <p:nvSpPr>
          <p:cNvPr id="6" name="Elipse 5"/>
          <p:cNvSpPr/>
          <p:nvPr/>
        </p:nvSpPr>
        <p:spPr>
          <a:xfrm>
            <a:off x="7996026" y="4419600"/>
            <a:ext cx="2160000" cy="2160000"/>
          </a:xfrm>
          <a:prstGeom prst="ellipse">
            <a:avLst/>
          </a:prstGeom>
          <a:solidFill>
            <a:srgbClr val="DA9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latin typeface="Agency FB" panose="020B0503020202020204" pitchFamily="34" charset="0"/>
              </a:rPr>
              <a:t>Internet Fixa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4925" y="-1895475"/>
            <a:ext cx="1733550" cy="514350"/>
          </a:xfrm>
          <a:prstGeom prst="rect">
            <a:avLst/>
          </a:prstGeom>
        </p:spPr>
      </p:pic>
      <p:cxnSp>
        <p:nvCxnSpPr>
          <p:cNvPr id="22" name="Conector de seta reta 21"/>
          <p:cNvCxnSpPr/>
          <p:nvPr/>
        </p:nvCxnSpPr>
        <p:spPr>
          <a:xfrm>
            <a:off x="4173409" y="2252720"/>
            <a:ext cx="3618041" cy="6880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2842410" y="3549981"/>
            <a:ext cx="0" cy="660539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4240083" y="5531850"/>
            <a:ext cx="3484691" cy="0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4024698" y="4552951"/>
            <a:ext cx="794345" cy="422775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7013142" y="4552951"/>
            <a:ext cx="862534" cy="422775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3922410" y="2945951"/>
            <a:ext cx="862534" cy="393649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7090362" y="3033794"/>
            <a:ext cx="794345" cy="422775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de cantos arredondados 36"/>
          <p:cNvSpPr/>
          <p:nvPr/>
        </p:nvSpPr>
        <p:spPr>
          <a:xfrm>
            <a:off x="548799" y="244031"/>
            <a:ext cx="8152077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Mercado de Telecomunicações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9082789" y="3549981"/>
            <a:ext cx="0" cy="660539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6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v assinat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615"/>
            <a:ext cx="11959389" cy="79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904554" y="111475"/>
            <a:ext cx="1181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0" dirty="0" smtClean="0">
                <a:solidFill>
                  <a:srgbClr val="F2413D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5</a:t>
            </a:r>
            <a:endParaRPr lang="pt-BR" sz="10500" dirty="0">
              <a:solidFill>
                <a:srgbClr val="F2413D"/>
              </a:solidFill>
              <a:latin typeface="Bernard MT Condensed" panose="02050806060905020404" pitchFamily="18" charset="0"/>
              <a:cs typeface="Aparajita" panose="020B0604020202020204" pitchFamily="34" charset="0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2771376" y="369970"/>
            <a:ext cx="6649247" cy="1068061"/>
          </a:xfrm>
          <a:prstGeom prst="roundRect">
            <a:avLst/>
          </a:prstGeom>
          <a:solidFill>
            <a:srgbClr val="F24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bg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TV por Assinatura</a:t>
            </a:r>
            <a:endParaRPr lang="pt-BR" sz="3600" b="1" dirty="0">
              <a:solidFill>
                <a:schemeClr val="bg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448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v assinat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615"/>
            <a:ext cx="11959389" cy="79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86468989"/>
              </p:ext>
            </p:extLst>
          </p:nvPr>
        </p:nvGraphicFramePr>
        <p:xfrm>
          <a:off x="443831" y="1561878"/>
          <a:ext cx="11154611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 de cantos arredondados 4"/>
          <p:cNvSpPr/>
          <p:nvPr/>
        </p:nvSpPr>
        <p:spPr>
          <a:xfrm>
            <a:off x="548800" y="244031"/>
            <a:ext cx="5224204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SeAC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927944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v assinat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615"/>
            <a:ext cx="11959389" cy="79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86468989"/>
              </p:ext>
            </p:extLst>
          </p:nvPr>
        </p:nvGraphicFramePr>
        <p:xfrm>
          <a:off x="443831" y="1561878"/>
          <a:ext cx="11154611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2" name="Picture 4" descr="Resultado de imagem para Anc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83" y="4259179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de cantos arredondados 1"/>
          <p:cNvSpPr/>
          <p:nvPr/>
        </p:nvSpPr>
        <p:spPr>
          <a:xfrm>
            <a:off x="195512" y="1397501"/>
            <a:ext cx="8707856" cy="5195804"/>
          </a:xfrm>
          <a:prstGeom prst="roundRect">
            <a:avLst/>
          </a:prstGeom>
          <a:noFill/>
          <a:ln w="762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548800" y="244031"/>
            <a:ext cx="5224204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SeAC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4784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v assinat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615"/>
            <a:ext cx="11959389" cy="79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86468989"/>
              </p:ext>
            </p:extLst>
          </p:nvPr>
        </p:nvGraphicFramePr>
        <p:xfrm>
          <a:off x="443831" y="1561878"/>
          <a:ext cx="11154611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2" name="Picture 4" descr="Resultado de imagem para Anc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83" y="4259179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anatel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6" b="11193"/>
          <a:stretch/>
        </p:blipFill>
        <p:spPr bwMode="auto">
          <a:xfrm>
            <a:off x="9077824" y="4259179"/>
            <a:ext cx="265869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de cantos arredondados 8"/>
          <p:cNvSpPr/>
          <p:nvPr/>
        </p:nvSpPr>
        <p:spPr>
          <a:xfrm flipH="1">
            <a:off x="8903367" y="1397501"/>
            <a:ext cx="3056021" cy="5195804"/>
          </a:xfrm>
          <a:prstGeom prst="roundRect">
            <a:avLst/>
          </a:prstGeom>
          <a:noFill/>
          <a:ln w="762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548800" y="244031"/>
            <a:ext cx="5224204" cy="684883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>
                <a:solidFill>
                  <a:srgbClr val="E27A42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SeAC</a:t>
            </a:r>
            <a:endParaRPr lang="pt-BR" sz="3200" b="1" dirty="0">
              <a:solidFill>
                <a:srgbClr val="E27A42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131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tv assinat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615"/>
            <a:ext cx="11959389" cy="79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lipse 1"/>
          <p:cNvSpPr/>
          <p:nvPr/>
        </p:nvSpPr>
        <p:spPr>
          <a:xfrm>
            <a:off x="1058779" y="890337"/>
            <a:ext cx="1800000" cy="1800000"/>
          </a:xfrm>
          <a:prstGeom prst="ellipse">
            <a:avLst/>
          </a:prstGeom>
          <a:solidFill>
            <a:srgbClr val="D95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 smtClean="0">
                <a:solidFill>
                  <a:srgbClr val="E0E4CC"/>
                </a:solidFill>
                <a:latin typeface="Agency FB" panose="020B0503020202020204" pitchFamily="34" charset="0"/>
                <a:cs typeface="Arabic Typesetting" panose="03020402040406030203" pitchFamily="66" charset="-78"/>
              </a:rPr>
              <a:t>TV a cabo</a:t>
            </a:r>
            <a:endParaRPr lang="pt-BR" sz="4400" b="1" dirty="0">
              <a:solidFill>
                <a:srgbClr val="E0E4CC"/>
              </a:solidFill>
              <a:latin typeface="Agency FB" panose="020B050302020202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3917558" y="890337"/>
            <a:ext cx="1800000" cy="1800000"/>
          </a:xfrm>
          <a:prstGeom prst="ellipse">
            <a:avLst/>
          </a:prstGeom>
          <a:solidFill>
            <a:srgbClr val="3D8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rgbClr val="E0E4CC"/>
                </a:solidFill>
                <a:latin typeface="Agency FB" panose="020B0503020202020204" pitchFamily="34" charset="0"/>
                <a:cs typeface="Arabic Typesetting" panose="03020402040406030203" pitchFamily="66" charset="-78"/>
              </a:rPr>
              <a:t>MMDS</a:t>
            </a:r>
            <a:endParaRPr lang="pt-BR" sz="4000" b="1" dirty="0">
              <a:solidFill>
                <a:srgbClr val="E0E4CC"/>
              </a:solidFill>
              <a:latin typeface="Agency FB" panose="020B050302020202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6776337" y="890337"/>
            <a:ext cx="1800000" cy="1800000"/>
          </a:xfrm>
          <a:prstGeom prst="ellipse">
            <a:avLst/>
          </a:prstGeom>
          <a:solidFill>
            <a:srgbClr val="DA9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 smtClean="0">
                <a:solidFill>
                  <a:srgbClr val="E0E4CC"/>
                </a:solidFill>
                <a:latin typeface="Agency FB" panose="020B0503020202020204" pitchFamily="34" charset="0"/>
                <a:cs typeface="Arabic Typesetting" panose="03020402040406030203" pitchFamily="66" charset="-78"/>
              </a:rPr>
              <a:t>DTH</a:t>
            </a:r>
            <a:endParaRPr lang="pt-BR" sz="4400" b="1" dirty="0">
              <a:solidFill>
                <a:srgbClr val="E0E4CC"/>
              </a:solidFill>
              <a:latin typeface="Agency FB" panose="020B050302020202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9" name="Elipse 8"/>
          <p:cNvSpPr/>
          <p:nvPr/>
        </p:nvSpPr>
        <p:spPr>
          <a:xfrm>
            <a:off x="9635116" y="890337"/>
            <a:ext cx="1800000" cy="1800000"/>
          </a:xfrm>
          <a:prstGeom prst="ellipse">
            <a:avLst/>
          </a:prstGeom>
          <a:solidFill>
            <a:srgbClr val="FEE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 smtClean="0">
                <a:solidFill>
                  <a:srgbClr val="0A0A0F"/>
                </a:solidFill>
                <a:latin typeface="Agency FB" panose="020B0503020202020204" pitchFamily="34" charset="0"/>
                <a:cs typeface="Arabic Typesetting" panose="03020402040406030203" pitchFamily="66" charset="-78"/>
              </a:rPr>
              <a:t>TVA</a:t>
            </a:r>
            <a:endParaRPr lang="pt-BR" sz="4400" b="1" dirty="0">
              <a:solidFill>
                <a:srgbClr val="0A0A0F"/>
              </a:solidFill>
              <a:latin typeface="Agency FB" panose="020B0503020202020204" pitchFamily="34" charset="0"/>
              <a:cs typeface="Arabic Typesetting" panose="03020402040406030203" pitchFamily="66" charset="-78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-2038350"/>
            <a:ext cx="1619250" cy="609600"/>
          </a:xfrm>
          <a:prstGeom prst="rect">
            <a:avLst/>
          </a:prstGeom>
        </p:spPr>
      </p:pic>
      <p:cxnSp>
        <p:nvCxnSpPr>
          <p:cNvPr id="11" name="Conector de seta reta 10"/>
          <p:cNvCxnSpPr/>
          <p:nvPr/>
        </p:nvCxnSpPr>
        <p:spPr>
          <a:xfrm>
            <a:off x="2013604" y="2860952"/>
            <a:ext cx="3010229" cy="192761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4817558" y="2807964"/>
            <a:ext cx="900000" cy="121659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6776337" y="2784864"/>
            <a:ext cx="900000" cy="1322193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flipH="1">
            <a:off x="7676337" y="2863964"/>
            <a:ext cx="2722564" cy="1924604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5023833" y="4119087"/>
            <a:ext cx="2520000" cy="2520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err="1" smtClean="0">
                <a:solidFill>
                  <a:srgbClr val="E0E4CC"/>
                </a:solidFill>
                <a:latin typeface="Agency FB" panose="020B0503020202020204" pitchFamily="34" charset="0"/>
                <a:cs typeface="Arabic Typesetting" panose="03020402040406030203" pitchFamily="66" charset="-78"/>
              </a:rPr>
              <a:t>SeAC</a:t>
            </a:r>
            <a:endParaRPr lang="pt-BR" sz="4000" b="1" dirty="0">
              <a:solidFill>
                <a:srgbClr val="E0E4CC"/>
              </a:solidFill>
              <a:latin typeface="Agency FB" panose="020B050302020202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048000" y="718175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Serviço de Acesso Condicionado - </a:t>
            </a:r>
            <a:r>
              <a:rPr lang="pt-BR" dirty="0" err="1"/>
              <a:t>SeAC</a:t>
            </a:r>
            <a:r>
              <a:rPr lang="pt-BR" dirty="0"/>
              <a:t> é o serviço de telecomunicações de interesse coletivo, prestado no regime privado, cuja recepção é condicionada à contratação remunerada por assinantes e destinado à distribuição de conteúdos audiovisuais na forma de pacotes, de canais de programação nas modalidades avulsa de programação e avulsa de conteúdo programado e de canais de programação de distribuição obrigatória, por meio de tecnologias, processos, meios eletrônicos e protocolos de comunicação quaisquer. </a:t>
            </a:r>
          </a:p>
        </p:txBody>
      </p:sp>
      <p:sp>
        <p:nvSpPr>
          <p:cNvPr id="15" name="Elipse 14"/>
          <p:cNvSpPr/>
          <p:nvPr/>
        </p:nvSpPr>
        <p:spPr>
          <a:xfrm>
            <a:off x="9730955" y="4479087"/>
            <a:ext cx="1800000" cy="1800000"/>
          </a:xfrm>
          <a:prstGeom prst="ellipse">
            <a:avLst/>
          </a:prstGeom>
          <a:solidFill>
            <a:srgbClr val="97B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 smtClean="0">
                <a:solidFill>
                  <a:srgbClr val="0A0A0F"/>
                </a:solidFill>
                <a:latin typeface="Agency FB" panose="020B0503020202020204" pitchFamily="34" charset="0"/>
                <a:cs typeface="Arabic Typesetting" panose="03020402040406030203" pitchFamily="66" charset="-78"/>
              </a:rPr>
              <a:t>FTTH</a:t>
            </a:r>
            <a:endParaRPr lang="pt-BR" sz="4400" b="1" dirty="0">
              <a:solidFill>
                <a:srgbClr val="0A0A0F"/>
              </a:solidFill>
              <a:latin typeface="Agency FB" panose="020B0503020202020204" pitchFamily="34" charset="0"/>
              <a:cs typeface="Arabic Typesetting" panose="03020402040406030203" pitchFamily="66" charset="-78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 flipH="1">
            <a:off x="7805395" y="5379087"/>
            <a:ext cx="1692949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5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24" grpId="0" animBg="1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tv assinat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615"/>
            <a:ext cx="11959389" cy="79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de cantos arredondados 3"/>
          <p:cNvSpPr/>
          <p:nvPr/>
        </p:nvSpPr>
        <p:spPr>
          <a:xfrm>
            <a:off x="2057087" y="2942301"/>
            <a:ext cx="8142714" cy="441216"/>
          </a:xfrm>
          <a:prstGeom prst="roundRect">
            <a:avLst/>
          </a:prstGeom>
          <a:solidFill>
            <a:srgbClr val="E27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C</a:t>
            </a:r>
            <a:r>
              <a:rPr lang="pt-BR" sz="2000" b="1" dirty="0" smtClean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anal </a:t>
            </a:r>
            <a:r>
              <a:rPr lang="pt-BR" sz="20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da Câmara dos Deputados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2057087" y="3575448"/>
            <a:ext cx="8142714" cy="441216"/>
          </a:xfrm>
          <a:prstGeom prst="roundRect">
            <a:avLst/>
          </a:prstGeom>
          <a:solidFill>
            <a:srgbClr val="E27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C</a:t>
            </a:r>
            <a:r>
              <a:rPr lang="pt-BR" sz="2000" b="1" dirty="0" smtClean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anal </a:t>
            </a:r>
            <a:r>
              <a:rPr lang="pt-BR" sz="20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do Senado Federal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057087" y="4208595"/>
            <a:ext cx="8142714" cy="441216"/>
          </a:xfrm>
          <a:prstGeom prst="roundRect">
            <a:avLst/>
          </a:prstGeom>
          <a:solidFill>
            <a:srgbClr val="E27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C</a:t>
            </a:r>
            <a:r>
              <a:rPr lang="pt-BR" sz="2000" b="1" dirty="0" smtClean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anal </a:t>
            </a:r>
            <a:r>
              <a:rPr lang="pt-BR" sz="20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Comunitário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57087" y="4841742"/>
            <a:ext cx="8142714" cy="441216"/>
          </a:xfrm>
          <a:prstGeom prst="roundRect">
            <a:avLst/>
          </a:prstGeom>
          <a:solidFill>
            <a:srgbClr val="E27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C</a:t>
            </a:r>
            <a:r>
              <a:rPr lang="pt-BR" sz="2000" b="1" dirty="0" smtClean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anal </a:t>
            </a:r>
            <a:r>
              <a:rPr lang="pt-BR" sz="20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da Cidadania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2057087" y="5474889"/>
            <a:ext cx="8142714" cy="441216"/>
          </a:xfrm>
          <a:prstGeom prst="roundRect">
            <a:avLst/>
          </a:prstGeom>
          <a:solidFill>
            <a:srgbClr val="E27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Etc.</a:t>
            </a:r>
            <a:endParaRPr lang="pt-BR" sz="2000" b="1" dirty="0">
              <a:solidFill>
                <a:schemeClr val="tx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057087" y="2307623"/>
            <a:ext cx="8142714" cy="441216"/>
          </a:xfrm>
          <a:prstGeom prst="roundRect">
            <a:avLst/>
          </a:prstGeom>
          <a:solidFill>
            <a:srgbClr val="E27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Geradoras locais transmitidas em tecnologia analógica 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548799" y="244032"/>
            <a:ext cx="11243152" cy="1121696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b="1" dirty="0" smtClean="0">
                <a:solidFill>
                  <a:srgbClr val="C55A1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Canais </a:t>
            </a:r>
            <a:r>
              <a:rPr lang="pt-BR" sz="3200" b="1" dirty="0">
                <a:solidFill>
                  <a:srgbClr val="C55A1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de Programação de Distribuição Obrigatória </a:t>
            </a:r>
          </a:p>
        </p:txBody>
      </p:sp>
    </p:spTree>
    <p:extLst>
      <p:ext uri="{BB962C8B-B14F-4D97-AF65-F5344CB8AC3E}">
        <p14:creationId xmlns:p14="http://schemas.microsoft.com/office/powerpoint/2010/main" val="981744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tv assinat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615"/>
            <a:ext cx="11959389" cy="79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548799" y="244032"/>
            <a:ext cx="11243152" cy="1121696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b="1" dirty="0" smtClean="0">
                <a:solidFill>
                  <a:srgbClr val="C55A1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Regra do </a:t>
            </a:r>
            <a:r>
              <a:rPr lang="pt-BR" sz="3200" b="1" dirty="0" err="1" smtClean="0">
                <a:solidFill>
                  <a:srgbClr val="C55A1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SeAC</a:t>
            </a:r>
            <a:endParaRPr lang="pt-BR" sz="3200" b="1" dirty="0">
              <a:solidFill>
                <a:srgbClr val="C55A1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45957" y="1702369"/>
            <a:ext cx="10587789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pt-BR" sz="2800" i="1" dirty="0">
                <a:solidFill>
                  <a:srgbClr val="E9D3CD"/>
                </a:solidFill>
              </a:rPr>
              <a:t>Art. 5º O controle ou a titularidade de participação </a:t>
            </a:r>
            <a:r>
              <a:rPr lang="pt-BR" sz="3600" b="1" i="1" dirty="0">
                <a:solidFill>
                  <a:srgbClr val="E9D3CD"/>
                </a:solidFill>
              </a:rPr>
              <a:t>superior a 50% </a:t>
            </a:r>
            <a:r>
              <a:rPr lang="pt-BR" sz="2800" i="1" dirty="0">
                <a:solidFill>
                  <a:srgbClr val="E9D3CD"/>
                </a:solidFill>
              </a:rPr>
              <a:t>(cinquenta por cento) do capital total e votante de </a:t>
            </a:r>
            <a:r>
              <a:rPr lang="pt-BR" sz="3600" b="1" i="1" dirty="0">
                <a:solidFill>
                  <a:srgbClr val="E9D3CD"/>
                </a:solidFill>
              </a:rPr>
              <a:t>empresas prestadoras de serviços de telecomunicações de interesse coletivo não poderá ser detido</a:t>
            </a:r>
            <a:r>
              <a:rPr lang="pt-BR" sz="2800" i="1" dirty="0">
                <a:solidFill>
                  <a:srgbClr val="E9D3CD"/>
                </a:solidFill>
              </a:rPr>
              <a:t>, direta, indiretamente ou por meio de empresa sob controle comum, </a:t>
            </a:r>
            <a:r>
              <a:rPr lang="pt-BR" sz="3600" b="1" i="1" dirty="0">
                <a:solidFill>
                  <a:srgbClr val="E9D3CD"/>
                </a:solidFill>
              </a:rPr>
              <a:t>por concessionárias e permissionárias de radiodifusão</a:t>
            </a:r>
            <a:r>
              <a:rPr lang="pt-BR" sz="2800" i="1" dirty="0">
                <a:solidFill>
                  <a:srgbClr val="E9D3CD"/>
                </a:solidFill>
              </a:rPr>
              <a:t> sonora e de sons e imagens e por produtoras e programadoras com sede no Brasil, ficando vedado a estas explorar diretamente aqueles serviços. </a:t>
            </a:r>
          </a:p>
        </p:txBody>
      </p:sp>
    </p:spTree>
    <p:extLst>
      <p:ext uri="{BB962C8B-B14F-4D97-AF65-F5344CB8AC3E}">
        <p14:creationId xmlns:p14="http://schemas.microsoft.com/office/powerpoint/2010/main" val="2981529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-486230" y="0"/>
            <a:ext cx="13100703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rapezoide 6"/>
          <p:cNvSpPr/>
          <p:nvPr/>
        </p:nvSpPr>
        <p:spPr>
          <a:xfrm>
            <a:off x="335361" y="1796821"/>
            <a:ext cx="2139884" cy="1611983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mbria" panose="02040503050406030204" pitchFamily="18" charset="0"/>
              </a:rPr>
              <a:t>Demanda</a:t>
            </a:r>
          </a:p>
        </p:txBody>
      </p:sp>
      <p:sp>
        <p:nvSpPr>
          <p:cNvPr id="11" name="Trapezoide 10"/>
          <p:cNvSpPr/>
          <p:nvPr/>
        </p:nvSpPr>
        <p:spPr>
          <a:xfrm>
            <a:off x="5876685" y="4389107"/>
            <a:ext cx="2139884" cy="1611983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mbria" panose="02040503050406030204" pitchFamily="18" charset="0"/>
              </a:rPr>
              <a:t>Fazer</a:t>
            </a:r>
          </a:p>
        </p:txBody>
      </p:sp>
      <p:sp>
        <p:nvSpPr>
          <p:cNvPr id="12" name="Trapezoide 11"/>
          <p:cNvSpPr/>
          <p:nvPr/>
        </p:nvSpPr>
        <p:spPr>
          <a:xfrm>
            <a:off x="3096359" y="2975087"/>
            <a:ext cx="2139884" cy="1611983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mbria" panose="02040503050406030204" pitchFamily="18" charset="0"/>
              </a:rPr>
              <a:t>Pode ser</a:t>
            </a:r>
          </a:p>
          <a:p>
            <a:pPr algn="ctr"/>
            <a:r>
              <a:rPr lang="pt-BR" sz="2400" dirty="0">
                <a:latin typeface="Cambria" panose="02040503050406030204" pitchFamily="18" charset="0"/>
              </a:rPr>
              <a:t>Feito ?</a:t>
            </a:r>
          </a:p>
        </p:txBody>
      </p:sp>
      <p:sp>
        <p:nvSpPr>
          <p:cNvPr id="23" name="Seta em curva para a direita 22"/>
          <p:cNvSpPr/>
          <p:nvPr/>
        </p:nvSpPr>
        <p:spPr>
          <a:xfrm>
            <a:off x="2588210" y="4031949"/>
            <a:ext cx="669303" cy="1345680"/>
          </a:xfrm>
          <a:prstGeom prst="curvedRightArrow">
            <a:avLst/>
          </a:prstGeom>
          <a:solidFill>
            <a:srgbClr val="3490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 em curva para a esquerda 23"/>
          <p:cNvSpPr/>
          <p:nvPr/>
        </p:nvSpPr>
        <p:spPr>
          <a:xfrm>
            <a:off x="5122919" y="4087488"/>
            <a:ext cx="677287" cy="1345680"/>
          </a:xfrm>
          <a:prstGeom prst="curvedLeftArrow">
            <a:avLst/>
          </a:prstGeom>
          <a:solidFill>
            <a:srgbClr val="3490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386770" y="4829234"/>
            <a:ext cx="1583703" cy="274189"/>
          </a:xfrm>
          <a:prstGeom prst="rect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Visão Técnica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3386770" y="5361477"/>
            <a:ext cx="1583703" cy="265220"/>
          </a:xfrm>
          <a:prstGeom prst="rect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Visão Regulatória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0" y="588449"/>
            <a:ext cx="121920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FLUXO DE PROJETOS</a:t>
            </a:r>
          </a:p>
        </p:txBody>
      </p:sp>
      <p:sp>
        <p:nvSpPr>
          <p:cNvPr id="5" name="Seta dobrada 4"/>
          <p:cNvSpPr/>
          <p:nvPr/>
        </p:nvSpPr>
        <p:spPr>
          <a:xfrm rot="5400000">
            <a:off x="3008270" y="1578259"/>
            <a:ext cx="756999" cy="1920216"/>
          </a:xfrm>
          <a:prstGeom prst="bentArrow">
            <a:avLst/>
          </a:prstGeom>
          <a:solidFill>
            <a:srgbClr val="2A7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tx1"/>
              </a:solidFill>
            </a:endParaRPr>
          </a:p>
        </p:txBody>
      </p:sp>
      <p:sp>
        <p:nvSpPr>
          <p:cNvPr id="18" name="Seta dobrada 17"/>
          <p:cNvSpPr/>
          <p:nvPr/>
        </p:nvSpPr>
        <p:spPr>
          <a:xfrm rot="5400000">
            <a:off x="5763043" y="2978993"/>
            <a:ext cx="756999" cy="1920216"/>
          </a:xfrm>
          <a:prstGeom prst="bentArrow">
            <a:avLst/>
          </a:prstGeom>
          <a:solidFill>
            <a:srgbClr val="2A7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65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3" grpId="0" animBg="1"/>
      <p:bldP spid="24" grpId="0" animBg="1"/>
      <p:bldP spid="26" grpId="0" animBg="1"/>
      <p:bldP spid="27" grpId="0" animBg="1"/>
      <p:bldP spid="5" grpId="0" animBg="1"/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tv assinat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615"/>
            <a:ext cx="11959389" cy="79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114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548799" y="244032"/>
            <a:ext cx="11243152" cy="1121696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b="1" dirty="0" smtClean="0">
                <a:solidFill>
                  <a:srgbClr val="C55A1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Distribuição da base de assinantes</a:t>
            </a:r>
            <a:endParaRPr lang="pt-BR" sz="3200" b="1" dirty="0">
              <a:solidFill>
                <a:srgbClr val="C55A1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038110"/>
              </p:ext>
            </p:extLst>
          </p:nvPr>
        </p:nvGraphicFramePr>
        <p:xfrm>
          <a:off x="1438112" y="2140835"/>
          <a:ext cx="8921944" cy="335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243"/>
                <a:gridCol w="1115243"/>
                <a:gridCol w="1115243"/>
                <a:gridCol w="1115243"/>
                <a:gridCol w="1115243"/>
                <a:gridCol w="1115243"/>
                <a:gridCol w="1115243"/>
                <a:gridCol w="1115243"/>
              </a:tblGrid>
              <a:tr h="4785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Tecnologia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Novembro (2016)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Dezembro (2016)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Janeiro (2017)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Fevereiro (2017)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Março   (2017)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Abril (2017)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Maio (2017)</a:t>
                      </a:r>
                    </a:p>
                  </a:txBody>
                  <a:tcPr marL="9525" marR="9525" marT="9525" marB="0" anchor="ctr"/>
                </a:tc>
              </a:tr>
              <a:tr h="4785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10.809.073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10.765.900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10.691.468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10.691.497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10.976.836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10.877.381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10.795.107</a:t>
                      </a:r>
                    </a:p>
                  </a:txBody>
                  <a:tcPr marL="9525" marR="9525" marT="9525" marB="0" anchor="ctr"/>
                </a:tc>
              </a:tr>
              <a:tr h="4785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FTTH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219.959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221.086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221.571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220.817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219.611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219.925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218.319</a:t>
                      </a:r>
                    </a:p>
                  </a:txBody>
                  <a:tcPr marL="9525" marR="9525" marT="9525" marB="0" anchor="ctr"/>
                </a:tc>
              </a:tr>
              <a:tr h="4785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MMDS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6.771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6.660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6.595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6.479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1.560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1.509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1.456</a:t>
                      </a:r>
                    </a:p>
                  </a:txBody>
                  <a:tcPr marL="9525" marR="9525" marT="9525" marB="0" anchor="ctr"/>
                </a:tc>
              </a:tr>
              <a:tr h="4785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TVA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66</a:t>
                      </a:r>
                    </a:p>
                  </a:txBody>
                  <a:tcPr marL="9525" marR="9525" marT="9525" marB="0" anchor="ctr"/>
                </a:tc>
              </a:tr>
              <a:tr h="4785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TVC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7.861.860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7.801.873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7.781.856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7.757.026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7.734.516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7.680.439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7.627.585</a:t>
                      </a:r>
                    </a:p>
                  </a:txBody>
                  <a:tcPr marL="9525" marR="9525" marT="9525" marB="0" anchor="ctr"/>
                </a:tc>
              </a:tr>
              <a:tr h="478575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18.897.729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18.795.585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18.701.556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18.625.885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18.932.589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18.779.320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18.642.533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1344891" y="5552388"/>
            <a:ext cx="812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FFFF"/>
                </a:solidFill>
                <a:latin typeface="Arial Narrow" panose="020B0606020202030204" pitchFamily="34" charset="0"/>
              </a:rPr>
              <a:t>Fonte: Anatel. http://www.anatel.gov.br/dados/component/content/article?id=215</a:t>
            </a:r>
          </a:p>
        </p:txBody>
      </p:sp>
    </p:spTree>
    <p:extLst>
      <p:ext uri="{BB962C8B-B14F-4D97-AF65-F5344CB8AC3E}">
        <p14:creationId xmlns:p14="http://schemas.microsoft.com/office/powerpoint/2010/main" val="959831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tv assinat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615"/>
            <a:ext cx="11959389" cy="79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548799" y="244032"/>
            <a:ext cx="11243152" cy="1121696"/>
          </a:xfrm>
          <a:prstGeom prst="roundRect">
            <a:avLst/>
          </a:prstGeom>
          <a:solidFill>
            <a:srgbClr val="E0E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b="1" dirty="0" smtClean="0">
                <a:solidFill>
                  <a:srgbClr val="C55A11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Distribuição da base de assinantes</a:t>
            </a:r>
            <a:endParaRPr lang="pt-BR" sz="3200" b="1" dirty="0">
              <a:solidFill>
                <a:srgbClr val="C55A11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494024"/>
              </p:ext>
            </p:extLst>
          </p:nvPr>
        </p:nvGraphicFramePr>
        <p:xfrm>
          <a:off x="1782670" y="1536343"/>
          <a:ext cx="8394048" cy="4861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256"/>
                <a:gridCol w="1049256"/>
                <a:gridCol w="1049256"/>
                <a:gridCol w="1049256"/>
                <a:gridCol w="1049256"/>
                <a:gridCol w="1049256"/>
                <a:gridCol w="1049256"/>
                <a:gridCol w="1049256"/>
              </a:tblGrid>
              <a:tr h="4348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dirty="0">
                          <a:effectLst/>
                          <a:latin typeface="Arial Narrow" panose="020B0606020202030204" pitchFamily="34" charset="0"/>
                        </a:rPr>
                        <a:t>Grupo Econômico</a:t>
                      </a:r>
                      <a:endParaRPr lang="pt-BR" sz="12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dirty="0">
                          <a:effectLst/>
                          <a:latin typeface="Arial Narrow" panose="020B0606020202030204" pitchFamily="34" charset="0"/>
                        </a:rPr>
                        <a:t>Novembro (2016)</a:t>
                      </a:r>
                      <a:endParaRPr lang="pt-BR" sz="12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dirty="0">
                          <a:effectLst/>
                          <a:latin typeface="Arial Narrow" panose="020B0606020202030204" pitchFamily="34" charset="0"/>
                        </a:rPr>
                        <a:t>Dezembro (2017)</a:t>
                      </a:r>
                      <a:endParaRPr lang="pt-BR" sz="12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dirty="0">
                          <a:effectLst/>
                          <a:latin typeface="Arial Narrow" panose="020B0606020202030204" pitchFamily="34" charset="0"/>
                        </a:rPr>
                        <a:t>Janeiro (2016)</a:t>
                      </a:r>
                      <a:endParaRPr lang="pt-BR" sz="12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dirty="0">
                          <a:effectLst/>
                          <a:latin typeface="Arial Narrow" panose="020B0606020202030204" pitchFamily="34" charset="0"/>
                        </a:rPr>
                        <a:t>Fevereiro (2017)</a:t>
                      </a:r>
                      <a:endParaRPr lang="pt-BR" sz="12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dirty="0">
                          <a:effectLst/>
                          <a:latin typeface="Arial Narrow" panose="020B0606020202030204" pitchFamily="34" charset="0"/>
                        </a:rPr>
                        <a:t>Março  (2017)</a:t>
                      </a:r>
                      <a:endParaRPr lang="pt-BR" sz="12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dirty="0">
                          <a:effectLst/>
                          <a:latin typeface="Arial Narrow" panose="020B0606020202030204" pitchFamily="34" charset="0"/>
                        </a:rPr>
                        <a:t>Abril (2017)</a:t>
                      </a:r>
                      <a:endParaRPr lang="pt-BR" sz="12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dirty="0">
                          <a:effectLst/>
                          <a:latin typeface="Arial Narrow" panose="020B0606020202030204" pitchFamily="34" charset="0"/>
                        </a:rPr>
                        <a:t>Maio (2017)</a:t>
                      </a:r>
                      <a:endParaRPr lang="pt-BR" sz="12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</a:tr>
              <a:tr h="4348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ALGAR (CTBC TELECOM)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98.684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98.049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97.370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96.890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97.237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97.674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97.810</a:t>
                      </a:r>
                    </a:p>
                  </a:txBody>
                  <a:tcPr marL="95250" marR="95250" marT="47625" marB="47625" anchor="ctr"/>
                </a:tc>
              </a:tr>
              <a:tr h="4348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BLUE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111.372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108.339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104.310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100.341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.</a:t>
                      </a:r>
                    </a:p>
                  </a:txBody>
                  <a:tcPr marL="95250" marR="95250" marT="47625" marB="47625" anchor="ctr"/>
                </a:tc>
              </a:tr>
              <a:tr h="4348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CABO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50.732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51.461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51.586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51.921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52.253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52.389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52.716</a:t>
                      </a:r>
                    </a:p>
                  </a:txBody>
                  <a:tcPr marL="95250" marR="95250" marT="47625" marB="47625" anchor="ctr"/>
                </a:tc>
              </a:tr>
              <a:tr h="4348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NOSSATV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128.060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128.096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127.917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127.642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127.228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126.986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126.655</a:t>
                      </a:r>
                    </a:p>
                  </a:txBody>
                  <a:tcPr marL="95250" marR="95250" marT="47625" marB="47625" anchor="ctr"/>
                </a:tc>
              </a:tr>
              <a:tr h="4348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OI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1.286.121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1.304.297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1.318.125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1.334.509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1.351.236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1.373.309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1.390.449</a:t>
                      </a:r>
                    </a:p>
                  </a:txBody>
                  <a:tcPr marL="95250" marR="95250" marT="47625" marB="47625" anchor="ctr"/>
                </a:tc>
              </a:tr>
              <a:tr h="4348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OUTROS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348.624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345.349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336.114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334.880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316.139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292.605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303.061</a:t>
                      </a:r>
                    </a:p>
                  </a:txBody>
                  <a:tcPr marL="95250" marR="95250" marT="47625" marB="47625" anchor="ctr"/>
                </a:tc>
              </a:tr>
              <a:tr h="4348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SKY/AT&amp;T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5.247.607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5.249.302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5.221.719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5.222.337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5.588.471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5.539.792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5.508.475</a:t>
                      </a:r>
                    </a:p>
                  </a:txBody>
                  <a:tcPr marL="95250" marR="95250" marT="47625" marB="47625" anchor="ctr"/>
                </a:tc>
              </a:tr>
              <a:tr h="4348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TELECOM AMERICAS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9.896.791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9.796.974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9.752.955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9.682.944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9.739.257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9.619.336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9.511.209</a:t>
                      </a:r>
                    </a:p>
                  </a:txBody>
                  <a:tcPr marL="95250" marR="95250" marT="47625" marB="47625" anchor="ctr"/>
                </a:tc>
              </a:tr>
              <a:tr h="4348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TELEFÔNICA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1.749.738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1.713.718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1.691.460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1.674.421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1.660.768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>
                          <a:effectLst/>
                          <a:latin typeface="Arial Narrow" panose="020B0606020202030204" pitchFamily="34" charset="0"/>
                        </a:rPr>
                        <a:t>1.659.265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dirty="0">
                          <a:effectLst/>
                          <a:latin typeface="Arial Narrow" panose="020B0606020202030204" pitchFamily="34" charset="0"/>
                        </a:rPr>
                        <a:t>1.652.158</a:t>
                      </a:r>
                    </a:p>
                  </a:txBody>
                  <a:tcPr marL="95250" marR="95250" marT="47625" marB="47625" anchor="ctr"/>
                </a:tc>
              </a:tr>
              <a:tr h="4348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>
                          <a:effectLst/>
                          <a:latin typeface="Arial Narrow" panose="020B0606020202030204" pitchFamily="34" charset="0"/>
                        </a:rPr>
                        <a:t>Total</a:t>
                      </a:r>
                      <a:endParaRPr lang="pt-BR" sz="120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>
                          <a:effectLst/>
                          <a:latin typeface="Arial Narrow" panose="020B0606020202030204" pitchFamily="34" charset="0"/>
                        </a:rPr>
                        <a:t>18.897.729</a:t>
                      </a:r>
                      <a:endParaRPr lang="pt-BR" sz="120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>
                          <a:effectLst/>
                          <a:latin typeface="Arial Narrow" panose="020B0606020202030204" pitchFamily="34" charset="0"/>
                        </a:rPr>
                        <a:t>18.795.585</a:t>
                      </a:r>
                      <a:endParaRPr lang="pt-BR" sz="120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>
                          <a:effectLst/>
                          <a:latin typeface="Arial Narrow" panose="020B0606020202030204" pitchFamily="34" charset="0"/>
                        </a:rPr>
                        <a:t>18.701.556</a:t>
                      </a:r>
                      <a:endParaRPr lang="pt-BR" sz="120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>
                          <a:effectLst/>
                          <a:latin typeface="Arial Narrow" panose="020B0606020202030204" pitchFamily="34" charset="0"/>
                        </a:rPr>
                        <a:t>18.625.885</a:t>
                      </a:r>
                      <a:endParaRPr lang="pt-BR" sz="120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>
                          <a:effectLst/>
                          <a:latin typeface="Arial Narrow" panose="020B0606020202030204" pitchFamily="34" charset="0"/>
                        </a:rPr>
                        <a:t>18.932.589</a:t>
                      </a:r>
                      <a:endParaRPr lang="pt-BR" sz="120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>
                          <a:effectLst/>
                          <a:latin typeface="Arial Narrow" panose="020B0606020202030204" pitchFamily="34" charset="0"/>
                        </a:rPr>
                        <a:t>18.761.356</a:t>
                      </a:r>
                      <a:endParaRPr lang="pt-BR" sz="120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200" b="1" dirty="0">
                          <a:effectLst/>
                          <a:latin typeface="Arial Narrow" panose="020B0606020202030204" pitchFamily="34" charset="0"/>
                        </a:rPr>
                        <a:t>18.642.533</a:t>
                      </a:r>
                      <a:endParaRPr lang="pt-BR" sz="120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1674829" y="6429080"/>
            <a:ext cx="812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FFFF"/>
                </a:solidFill>
                <a:latin typeface="Arial Narrow" panose="020B0606020202030204" pitchFamily="34" charset="0"/>
              </a:rPr>
              <a:t>Fonte: Anatel. http://www.anatel.gov.br/dados/component/content/article?id=215</a:t>
            </a:r>
          </a:p>
        </p:txBody>
      </p:sp>
    </p:spTree>
    <p:extLst>
      <p:ext uri="{BB962C8B-B14F-4D97-AF65-F5344CB8AC3E}">
        <p14:creationId xmlns:p14="http://schemas.microsoft.com/office/powerpoint/2010/main" val="1609406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sultado de imagem para tension on a 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195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de cantos arredondados 3"/>
          <p:cNvSpPr/>
          <p:nvPr/>
        </p:nvSpPr>
        <p:spPr>
          <a:xfrm>
            <a:off x="2400300" y="4419600"/>
            <a:ext cx="2819400" cy="1676400"/>
          </a:xfrm>
          <a:prstGeom prst="roundRect">
            <a:avLst/>
          </a:prstGeom>
          <a:solidFill>
            <a:srgbClr val="D95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 err="1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OTTs</a:t>
            </a:r>
            <a:endParaRPr lang="pt-BR" sz="5400" b="1" dirty="0">
              <a:solidFill>
                <a:srgbClr val="E0E4CC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6896100" y="4419600"/>
            <a:ext cx="2819400" cy="1676400"/>
          </a:xfrm>
          <a:prstGeom prst="roundRect">
            <a:avLst/>
          </a:prstGeom>
          <a:solidFill>
            <a:srgbClr val="5A4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Teles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847467" y="4876801"/>
            <a:ext cx="420866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X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904554" y="111475"/>
            <a:ext cx="1181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0" dirty="0" smtClean="0">
                <a:solidFill>
                  <a:srgbClr val="F2413D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6</a:t>
            </a:r>
            <a:endParaRPr lang="pt-BR" sz="10500" dirty="0">
              <a:solidFill>
                <a:srgbClr val="F2413D"/>
              </a:solidFill>
              <a:latin typeface="Bernard MT Condensed" panose="02050806060905020404" pitchFamily="18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22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sultado de imagem para tension on a 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195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de cantos arredondados 3"/>
          <p:cNvSpPr/>
          <p:nvPr/>
        </p:nvSpPr>
        <p:spPr>
          <a:xfrm>
            <a:off x="1227221" y="978575"/>
            <a:ext cx="3960000" cy="1800000"/>
          </a:xfrm>
          <a:prstGeom prst="roundRect">
            <a:avLst/>
          </a:prstGeom>
          <a:solidFill>
            <a:srgbClr val="D95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err="1" smtClean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WhatsApp</a:t>
            </a:r>
            <a:endParaRPr lang="pt-BR" sz="4000" b="1" dirty="0">
              <a:solidFill>
                <a:srgbClr val="E0E4CC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6896100" y="978575"/>
            <a:ext cx="3960000" cy="1800000"/>
          </a:xfrm>
          <a:prstGeom prst="roundRect">
            <a:avLst/>
          </a:prstGeom>
          <a:solidFill>
            <a:srgbClr val="5A4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Operadoras</a:t>
            </a:r>
            <a:endParaRPr lang="pt-BR" sz="4000" b="1" dirty="0">
              <a:solidFill>
                <a:srgbClr val="E0E4CC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847467" y="1435776"/>
            <a:ext cx="420866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1227221" y="4208687"/>
            <a:ext cx="3960000" cy="1800000"/>
          </a:xfrm>
          <a:prstGeom prst="roundRect">
            <a:avLst/>
          </a:prstGeom>
          <a:solidFill>
            <a:srgbClr val="D95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err="1" smtClean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Netflix</a:t>
            </a:r>
            <a:endParaRPr lang="pt-BR" sz="4000" b="1" dirty="0">
              <a:solidFill>
                <a:srgbClr val="E0E4CC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6896100" y="4208687"/>
            <a:ext cx="3960000" cy="1800000"/>
          </a:xfrm>
          <a:prstGeom prst="roundRect">
            <a:avLst/>
          </a:prstGeom>
          <a:solidFill>
            <a:srgbClr val="5A4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rgbClr val="E0E4CC"/>
                </a:solidFill>
                <a:latin typeface="BankGothic Lt BT" panose="020B0607020203060204" pitchFamily="34" charset="0"/>
                <a:cs typeface="Arabic Typesetting" panose="03020402040406030203" pitchFamily="66" charset="-78"/>
              </a:rPr>
              <a:t>TV por assinatura</a:t>
            </a:r>
            <a:endParaRPr lang="pt-BR" sz="4000" b="1" dirty="0">
              <a:solidFill>
                <a:srgbClr val="E0E4CC"/>
              </a:solidFill>
              <a:latin typeface="BankGothic Lt BT" panose="020B0607020203060204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847467" y="4665888"/>
            <a:ext cx="420866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FFFFF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09150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lhar digital   notícia   operadoras de TV por assinatura vs Netfli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tatic.guim.co.uk/sys-images/Guardian/Pix/pictures/2015/3/5/1425569206351/Businesspeople-Using-Cell-0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 bwMode="auto">
          <a:xfrm>
            <a:off x="0" y="1"/>
            <a:ext cx="12192000" cy="686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3936000" y="1272413"/>
            <a:ext cx="4320000" cy="4320000"/>
          </a:xfrm>
          <a:prstGeom prst="ellipse">
            <a:avLst/>
          </a:prstGeom>
          <a:solidFill>
            <a:srgbClr val="1249B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MVNO</a:t>
            </a:r>
          </a:p>
          <a:p>
            <a:pPr algn="ctr"/>
            <a:r>
              <a:rPr lang="pt-BR" sz="2400" i="1" dirty="0" smtClean="0"/>
              <a:t>Mobile Virtual Network </a:t>
            </a:r>
            <a:r>
              <a:rPr lang="pt-BR" sz="2400" i="1" dirty="0" err="1" smtClean="0"/>
              <a:t>Operator</a:t>
            </a:r>
            <a:endParaRPr lang="pt-BR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04554" y="111475"/>
            <a:ext cx="1181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0" dirty="0" smtClean="0">
                <a:solidFill>
                  <a:srgbClr val="FFFFFF"/>
                </a:solidFill>
                <a:latin typeface="Bernard MT Condensed" panose="02050806060905020404" pitchFamily="18" charset="0"/>
                <a:cs typeface="Aparajita" panose="020B0604020202020204" pitchFamily="34" charset="0"/>
              </a:rPr>
              <a:t>7</a:t>
            </a:r>
            <a:endParaRPr lang="pt-BR" sz="10500" dirty="0">
              <a:solidFill>
                <a:srgbClr val="FFFFFF"/>
              </a:solidFill>
              <a:latin typeface="Bernard MT Condensed" panose="02050806060905020404" pitchFamily="18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55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48745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7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static.guim.co.uk/sys-images/Guardian/Pix/pictures/2015/3/5/1425569206351/Businesspeople-Using-Cell-0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 bwMode="auto">
          <a:xfrm>
            <a:off x="0" y="1"/>
            <a:ext cx="12192000" cy="686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0"/>
            <a:ext cx="12192000" cy="72009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Definição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1968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static.guim.co.uk/sys-images/Guardian/Pix/pictures/2015/3/5/1425569206351/Businesspeople-Using-Cell-0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 bwMode="auto">
          <a:xfrm>
            <a:off x="0" y="1"/>
            <a:ext cx="12192000" cy="686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0"/>
            <a:ext cx="12192000" cy="72009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Definição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wired.com/wp-content/uploads/2015/09/google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4" r="24256"/>
          <a:stretch/>
        </p:blipFill>
        <p:spPr bwMode="auto">
          <a:xfrm>
            <a:off x="1859013" y="2391616"/>
            <a:ext cx="2700000" cy="27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1855793" y="2391616"/>
            <a:ext cx="2700000" cy="2700000"/>
            <a:chOff x="6170527" y="-1349831"/>
            <a:chExt cx="4692581" cy="4372395"/>
          </a:xfrm>
        </p:grpSpPr>
        <p:sp>
          <p:nvSpPr>
            <p:cNvPr id="10" name="Retângulo 9"/>
            <p:cNvSpPr/>
            <p:nvPr/>
          </p:nvSpPr>
          <p:spPr>
            <a:xfrm>
              <a:off x="6170527" y="-1349831"/>
              <a:ext cx="4692581" cy="437239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76" name="Picture 4" descr="https://lh5.googleusercontent.com/-La55G1g79Is/AAAAAAAAAAI/AAAAAAAAjnM/NE0MqeSOKd4/s0-c-k-no-ns/photo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3778" y="-594021"/>
              <a:ext cx="2700000" cy="27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upo 21"/>
          <p:cNvGrpSpPr/>
          <p:nvPr/>
        </p:nvGrpSpPr>
        <p:grpSpPr>
          <a:xfrm>
            <a:off x="1852573" y="2391616"/>
            <a:ext cx="2700000" cy="2700000"/>
            <a:chOff x="3129117" y="1768905"/>
            <a:chExt cx="4266470" cy="3380611"/>
          </a:xfrm>
        </p:grpSpPr>
        <p:sp>
          <p:nvSpPr>
            <p:cNvPr id="21" name="Retângulo 20"/>
            <p:cNvSpPr/>
            <p:nvPr/>
          </p:nvSpPr>
          <p:spPr>
            <a:xfrm>
              <a:off x="3129117" y="1768905"/>
              <a:ext cx="4266470" cy="3380611"/>
            </a:xfrm>
            <a:prstGeom prst="ellipse">
              <a:avLst/>
            </a:prstGeom>
            <a:solidFill>
              <a:srgbClr val="FCF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86" name="Picture 14" descr="https://colisevmagencia.files.wordpress.com/2013/10/carrefour.gif?w=40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9094" y="2040843"/>
              <a:ext cx="3617766" cy="277182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o 13"/>
          <p:cNvGrpSpPr/>
          <p:nvPr/>
        </p:nvGrpSpPr>
        <p:grpSpPr>
          <a:xfrm>
            <a:off x="1862233" y="2391616"/>
            <a:ext cx="2700000" cy="2700000"/>
            <a:chOff x="8169310" y="2200589"/>
            <a:chExt cx="3828422" cy="3547068"/>
          </a:xfrm>
        </p:grpSpPr>
        <p:sp>
          <p:nvSpPr>
            <p:cNvPr id="12" name="Retângulo 11"/>
            <p:cNvSpPr/>
            <p:nvPr/>
          </p:nvSpPr>
          <p:spPr>
            <a:xfrm>
              <a:off x="8169310" y="2200589"/>
              <a:ext cx="3828422" cy="3547068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78" name="Picture 6" descr="https://upload.wikimedia.org/wikipedia/commons/thumb/f/fa/Apple_logo_black.svg/2000px-Apple_logo_black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138" y="2491663"/>
              <a:ext cx="2616029" cy="261603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o 19"/>
          <p:cNvGrpSpPr/>
          <p:nvPr/>
        </p:nvGrpSpPr>
        <p:grpSpPr>
          <a:xfrm>
            <a:off x="1868789" y="2391615"/>
            <a:ext cx="2700000" cy="2700000"/>
            <a:chOff x="7395587" y="4037353"/>
            <a:chExt cx="2700000" cy="2700000"/>
          </a:xfrm>
        </p:grpSpPr>
        <p:sp>
          <p:nvSpPr>
            <p:cNvPr id="19" name="Elipse 18"/>
            <p:cNvSpPr/>
            <p:nvPr/>
          </p:nvSpPr>
          <p:spPr>
            <a:xfrm>
              <a:off x="7395587" y="4037353"/>
              <a:ext cx="2700000" cy="270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82" name="Picture 10" descr="http://3.bp.blogspot.com/-148oeWm_mqo/TgCBiajlTcI/AAAAAAAAAPw/8Nnb0Vyw320/s1600/assembleia-de-deus-aceita-casamento-de-pastor-traido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306" y="4628304"/>
              <a:ext cx="2118562" cy="153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upo 17"/>
          <p:cNvGrpSpPr/>
          <p:nvPr/>
        </p:nvGrpSpPr>
        <p:grpSpPr>
          <a:xfrm>
            <a:off x="1840253" y="2379015"/>
            <a:ext cx="2725200" cy="2725200"/>
            <a:chOff x="8323609" y="1414556"/>
            <a:chExt cx="2700000" cy="2700000"/>
          </a:xfrm>
        </p:grpSpPr>
        <p:sp>
          <p:nvSpPr>
            <p:cNvPr id="17" name="Elipse 16"/>
            <p:cNvSpPr/>
            <p:nvPr/>
          </p:nvSpPr>
          <p:spPr>
            <a:xfrm>
              <a:off x="8323609" y="1414556"/>
              <a:ext cx="2700000" cy="270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80" name="Picture 8" descr="http://savegporangutans.org/wp-content/uploads/2014/07/national-geographic-logo-jpeg-52356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0" t="7420" r="21734" b="5912"/>
            <a:stretch/>
          </p:blipFill>
          <p:spPr bwMode="auto">
            <a:xfrm>
              <a:off x="8750685" y="1966294"/>
              <a:ext cx="1960173" cy="1615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942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static.guim.co.uk/sys-images/Guardian/Pix/pictures/2015/3/5/1425569206351/Businesspeople-Using-Cell-0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 bwMode="auto">
          <a:xfrm>
            <a:off x="0" y="1"/>
            <a:ext cx="12192000" cy="686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0"/>
            <a:ext cx="12192000" cy="72009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Definição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wired.com/wp-content/uploads/2015/09/google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4" r="24256"/>
          <a:stretch/>
        </p:blipFill>
        <p:spPr bwMode="auto">
          <a:xfrm>
            <a:off x="1859013" y="2391616"/>
            <a:ext cx="2700000" cy="27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de cantos arredondados 23"/>
          <p:cNvSpPr/>
          <p:nvPr/>
        </p:nvSpPr>
        <p:spPr>
          <a:xfrm>
            <a:off x="1961148" y="5666872"/>
            <a:ext cx="2495761" cy="678774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MVNO</a:t>
            </a:r>
            <a:endParaRPr lang="pt-B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67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-528736" y="0"/>
            <a:ext cx="13100703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apezoide 41"/>
          <p:cNvSpPr/>
          <p:nvPr/>
        </p:nvSpPr>
        <p:spPr>
          <a:xfrm>
            <a:off x="339392" y="23190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Demanda da empresa</a:t>
            </a: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0" y="461885"/>
            <a:ext cx="12192000" cy="873052"/>
          </a:xfrm>
          <a:prstGeom prst="roundRect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0" y="588449"/>
            <a:ext cx="121920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Cambria" panose="02040503050406030204" pitchFamily="18" charset="0"/>
              </a:rPr>
              <a:t>FLUXO DE PROJETOS</a:t>
            </a:r>
          </a:p>
        </p:txBody>
      </p:sp>
      <p:sp>
        <p:nvSpPr>
          <p:cNvPr id="22" name="Trapezoide 21"/>
          <p:cNvSpPr/>
          <p:nvPr/>
        </p:nvSpPr>
        <p:spPr>
          <a:xfrm>
            <a:off x="2401053" y="23190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Estudo de cobertura</a:t>
            </a:r>
          </a:p>
        </p:txBody>
      </p:sp>
      <p:sp>
        <p:nvSpPr>
          <p:cNvPr id="23" name="Trapezoide 22"/>
          <p:cNvSpPr/>
          <p:nvPr/>
        </p:nvSpPr>
        <p:spPr>
          <a:xfrm>
            <a:off x="4472092" y="23190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Busca de sites</a:t>
            </a:r>
          </a:p>
        </p:txBody>
      </p:sp>
      <p:sp>
        <p:nvSpPr>
          <p:cNvPr id="24" name="Trapezoide 23"/>
          <p:cNvSpPr/>
          <p:nvPr/>
        </p:nvSpPr>
        <p:spPr>
          <a:xfrm>
            <a:off x="6543131" y="2319008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 err="1">
                <a:latin typeface="Cambria" panose="02040503050406030204" pitchFamily="18" charset="0"/>
              </a:rPr>
              <a:t>Dimens</a:t>
            </a:r>
            <a:r>
              <a:rPr lang="pt-BR" sz="1333" dirty="0">
                <a:latin typeface="Cambria" panose="02040503050406030204" pitchFamily="18" charset="0"/>
              </a:rPr>
              <a:t>. das estações</a:t>
            </a:r>
          </a:p>
        </p:txBody>
      </p:sp>
      <p:sp>
        <p:nvSpPr>
          <p:cNvPr id="4" name="Seta para a direita 3"/>
          <p:cNvSpPr/>
          <p:nvPr/>
        </p:nvSpPr>
        <p:spPr>
          <a:xfrm>
            <a:off x="1745193" y="2468894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Seta para a direita 25"/>
          <p:cNvSpPr/>
          <p:nvPr/>
        </p:nvSpPr>
        <p:spPr>
          <a:xfrm>
            <a:off x="3807176" y="2468894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Seta para a direita 26"/>
          <p:cNvSpPr/>
          <p:nvPr/>
        </p:nvSpPr>
        <p:spPr>
          <a:xfrm>
            <a:off x="5864503" y="2468894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8" name="Trapezoide 27"/>
          <p:cNvSpPr/>
          <p:nvPr/>
        </p:nvSpPr>
        <p:spPr>
          <a:xfrm>
            <a:off x="6543131" y="4717112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Compra de </a:t>
            </a:r>
            <a:r>
              <a:rPr lang="pt-BR" sz="1333" dirty="0" err="1">
                <a:latin typeface="Cambria" panose="02040503050406030204" pitchFamily="18" charset="0"/>
              </a:rPr>
              <a:t>equip</a:t>
            </a:r>
            <a:r>
              <a:rPr lang="pt-BR" sz="1333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9" name="Trapezoide 28"/>
          <p:cNvSpPr/>
          <p:nvPr/>
        </p:nvSpPr>
        <p:spPr>
          <a:xfrm>
            <a:off x="4472092" y="4717112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Instalação</a:t>
            </a:r>
          </a:p>
        </p:txBody>
      </p:sp>
      <p:sp>
        <p:nvSpPr>
          <p:cNvPr id="30" name="Trapezoide 29"/>
          <p:cNvSpPr/>
          <p:nvPr/>
        </p:nvSpPr>
        <p:spPr>
          <a:xfrm>
            <a:off x="2401053" y="4717112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Ativação</a:t>
            </a:r>
          </a:p>
        </p:txBody>
      </p:sp>
      <p:sp>
        <p:nvSpPr>
          <p:cNvPr id="31" name="Trapezoide 30"/>
          <p:cNvSpPr/>
          <p:nvPr/>
        </p:nvSpPr>
        <p:spPr>
          <a:xfrm>
            <a:off x="345819" y="4717112"/>
            <a:ext cx="1440160" cy="917971"/>
          </a:xfrm>
          <a:prstGeom prst="trapezoid">
            <a:avLst/>
          </a:prstGeom>
          <a:solidFill>
            <a:srgbClr val="768FA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dirty="0">
                <a:latin typeface="Cambria" panose="02040503050406030204" pitchFamily="18" charset="0"/>
              </a:rPr>
              <a:t>Divulgação</a:t>
            </a:r>
          </a:p>
        </p:txBody>
      </p:sp>
      <p:sp>
        <p:nvSpPr>
          <p:cNvPr id="32" name="Seta para a direita 31"/>
          <p:cNvSpPr/>
          <p:nvPr/>
        </p:nvSpPr>
        <p:spPr>
          <a:xfrm rot="5400000">
            <a:off x="6839351" y="3728348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Seta para a direita 32"/>
          <p:cNvSpPr/>
          <p:nvPr/>
        </p:nvSpPr>
        <p:spPr>
          <a:xfrm rot="10800000">
            <a:off x="5854509" y="4869159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Seta para a direita 33"/>
          <p:cNvSpPr/>
          <p:nvPr/>
        </p:nvSpPr>
        <p:spPr>
          <a:xfrm rot="10800000">
            <a:off x="3781752" y="4869160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9" name="Seta para a direita 48"/>
          <p:cNvSpPr/>
          <p:nvPr/>
        </p:nvSpPr>
        <p:spPr>
          <a:xfrm rot="10800000">
            <a:off x="1699496" y="4869160"/>
            <a:ext cx="721544" cy="480053"/>
          </a:xfrm>
          <a:prstGeom prst="rightArrow">
            <a:avLst/>
          </a:prstGeom>
          <a:solidFill>
            <a:srgbClr val="A5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355592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static.guim.co.uk/sys-images/Guardian/Pix/pictures/2015/3/5/1425569206351/Businesspeople-Using-Cell-0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 bwMode="auto">
          <a:xfrm>
            <a:off x="0" y="1"/>
            <a:ext cx="12192000" cy="686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0"/>
            <a:ext cx="12192000" cy="72009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Definição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wired.com/wp-content/uploads/2015/09/google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4" r="24256"/>
          <a:stretch/>
        </p:blipFill>
        <p:spPr bwMode="auto">
          <a:xfrm>
            <a:off x="1859013" y="2391616"/>
            <a:ext cx="2700000" cy="27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 para a direita 4"/>
          <p:cNvSpPr/>
          <p:nvPr/>
        </p:nvSpPr>
        <p:spPr>
          <a:xfrm>
            <a:off x="5257800" y="3432413"/>
            <a:ext cx="1676400" cy="352027"/>
          </a:xfrm>
          <a:prstGeom prst="rightArrow">
            <a:avLst/>
          </a:prstGeom>
          <a:solidFill>
            <a:srgbClr val="183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upo 5"/>
          <p:cNvGrpSpPr/>
          <p:nvPr/>
        </p:nvGrpSpPr>
        <p:grpSpPr>
          <a:xfrm>
            <a:off x="7505700" y="2258426"/>
            <a:ext cx="2700000" cy="2700000"/>
            <a:chOff x="7505700" y="2258426"/>
            <a:chExt cx="2700000" cy="2700000"/>
          </a:xfrm>
        </p:grpSpPr>
        <p:sp>
          <p:nvSpPr>
            <p:cNvPr id="3" name="Elipse 2"/>
            <p:cNvSpPr/>
            <p:nvPr/>
          </p:nvSpPr>
          <p:spPr>
            <a:xfrm>
              <a:off x="7505700" y="2258426"/>
              <a:ext cx="2700000" cy="2700000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98" name="Picture 2" descr="https://meutim.tim.com.br/Portal_Servico/_staticfiles/dpmFiles/img/rodape-logo-completo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95"/>
            <a:stretch/>
          </p:blipFill>
          <p:spPr bwMode="auto">
            <a:xfrm>
              <a:off x="7655550" y="3261216"/>
              <a:ext cx="2400300" cy="694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o 8"/>
          <p:cNvGrpSpPr/>
          <p:nvPr/>
        </p:nvGrpSpPr>
        <p:grpSpPr>
          <a:xfrm>
            <a:off x="7502218" y="2258426"/>
            <a:ext cx="2700000" cy="2700000"/>
            <a:chOff x="4222168" y="4628221"/>
            <a:chExt cx="2700000" cy="2700000"/>
          </a:xfrm>
        </p:grpSpPr>
        <p:sp>
          <p:nvSpPr>
            <p:cNvPr id="10" name="Elipse 9"/>
            <p:cNvSpPr/>
            <p:nvPr/>
          </p:nvSpPr>
          <p:spPr>
            <a:xfrm>
              <a:off x="4222168" y="4628221"/>
              <a:ext cx="2700000" cy="2700000"/>
            </a:xfrm>
            <a:prstGeom prst="ellipse">
              <a:avLst/>
            </a:prstGeom>
            <a:solidFill>
              <a:srgbClr val="0081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00" name="Picture 4" descr="Resultado de imagem para viv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5493" y="5329001"/>
              <a:ext cx="2353350" cy="131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2" name="Picture 6" descr="http://celularcomcamera.com.br/wp-content/uploads/2014/01/oi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153" y="2278360"/>
            <a:ext cx="2660129" cy="266012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pedromotta.files.wordpress.com/2008/04/clar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121" y="2250521"/>
            <a:ext cx="2700000" cy="270000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de cantos arredondados 16"/>
          <p:cNvSpPr/>
          <p:nvPr/>
        </p:nvSpPr>
        <p:spPr>
          <a:xfrm>
            <a:off x="1961148" y="5666872"/>
            <a:ext cx="2495761" cy="678774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MVNO</a:t>
            </a:r>
            <a:endParaRPr lang="pt-B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7624272" y="5619335"/>
            <a:ext cx="2495761" cy="1003442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Prestadora Origem</a:t>
            </a:r>
            <a:endParaRPr lang="pt-B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23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static.guim.co.uk/sys-images/Guardian/Pix/pictures/2015/3/5/1425569206351/Businesspeople-Using-Cell-0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 bwMode="auto">
          <a:xfrm>
            <a:off x="0" y="1"/>
            <a:ext cx="12192000" cy="686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0"/>
            <a:ext cx="12192000" cy="72009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de cantos arredondados 5"/>
          <p:cNvSpPr/>
          <p:nvPr/>
        </p:nvSpPr>
        <p:spPr>
          <a:xfrm>
            <a:off x="2057399" y="5230928"/>
            <a:ext cx="10315575" cy="1422436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>
                <a:solidFill>
                  <a:srgbClr val="040404"/>
                </a:solidFill>
              </a:rPr>
              <a:t>Viabilizar a oferta do SMP por empresas que </a:t>
            </a:r>
            <a:r>
              <a:rPr lang="pt-BR" sz="3600" b="1" dirty="0">
                <a:solidFill>
                  <a:srgbClr val="040404"/>
                </a:solidFill>
              </a:rPr>
              <a:t>não </a:t>
            </a:r>
            <a:r>
              <a:rPr lang="pt-BR" sz="3600" b="1" dirty="0" smtClean="0">
                <a:solidFill>
                  <a:srgbClr val="040404"/>
                </a:solidFill>
              </a:rPr>
              <a:t>detenham </a:t>
            </a:r>
            <a:r>
              <a:rPr lang="pt-BR" sz="3200" dirty="0">
                <a:solidFill>
                  <a:srgbClr val="040404"/>
                </a:solidFill>
              </a:rPr>
              <a:t>uma </a:t>
            </a:r>
            <a:r>
              <a:rPr lang="pt-BR" sz="3200" dirty="0" smtClean="0">
                <a:solidFill>
                  <a:srgbClr val="040404"/>
                </a:solidFill>
              </a:rPr>
              <a:t>autorização </a:t>
            </a:r>
            <a:r>
              <a:rPr lang="pt-BR" sz="3200" dirty="0" smtClean="0">
                <a:solidFill>
                  <a:srgbClr val="040404"/>
                </a:solidFill>
              </a:rPr>
              <a:t>para execução do Serviço</a:t>
            </a:r>
            <a:endParaRPr lang="pt-BR" sz="3200" dirty="0">
              <a:solidFill>
                <a:srgbClr val="040404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028824" y="3106918"/>
            <a:ext cx="10315575" cy="1704104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>
                <a:solidFill>
                  <a:srgbClr val="040404"/>
                </a:solidFill>
              </a:rPr>
              <a:t>Oferta de serviços por entidades que não</a:t>
            </a:r>
          </a:p>
          <a:p>
            <a:r>
              <a:rPr lang="pt-BR" sz="3200" dirty="0">
                <a:solidFill>
                  <a:srgbClr val="040404"/>
                </a:solidFill>
              </a:rPr>
              <a:t>detenham autorização de </a:t>
            </a:r>
            <a:r>
              <a:rPr lang="pt-BR" sz="3600" b="1" dirty="0">
                <a:solidFill>
                  <a:srgbClr val="040404"/>
                </a:solidFill>
              </a:rPr>
              <a:t>uso de </a:t>
            </a:r>
            <a:r>
              <a:rPr lang="pt-BR" sz="3600" b="1" dirty="0" smtClean="0">
                <a:solidFill>
                  <a:srgbClr val="040404"/>
                </a:solidFill>
              </a:rPr>
              <a:t>radiofrequência</a:t>
            </a:r>
            <a:endParaRPr lang="pt-BR" sz="3200" b="1" dirty="0">
              <a:solidFill>
                <a:srgbClr val="040404"/>
              </a:solidFill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2057399" y="1901516"/>
            <a:ext cx="10315575" cy="785496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>
                <a:solidFill>
                  <a:srgbClr val="040404"/>
                </a:solidFill>
              </a:rPr>
              <a:t>Atendimento de </a:t>
            </a:r>
            <a:r>
              <a:rPr lang="pt-BR" sz="3200" b="1" dirty="0" smtClean="0">
                <a:solidFill>
                  <a:srgbClr val="040404"/>
                </a:solidFill>
              </a:rPr>
              <a:t>nichos de mercado</a:t>
            </a:r>
            <a:endParaRPr lang="pt-BR" sz="3200" b="1" dirty="0">
              <a:solidFill>
                <a:srgbClr val="040404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Objetivo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7079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static.guim.co.uk/sys-images/Guardian/Pix/pictures/2015/3/5/1425569206351/Businesspeople-Using-Cell-0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 bwMode="auto">
          <a:xfrm>
            <a:off x="0" y="1"/>
            <a:ext cx="12192000" cy="686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-196612"/>
            <a:ext cx="12539995" cy="72009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/>
          <p:cNvSpPr/>
          <p:nvPr/>
        </p:nvSpPr>
        <p:spPr>
          <a:xfrm>
            <a:off x="848720" y="1873044"/>
            <a:ext cx="3207224" cy="1202007"/>
          </a:xfrm>
          <a:prstGeom prst="homePlate">
            <a:avLst>
              <a:gd name="adj" fmla="val 12577"/>
            </a:avLst>
          </a:prstGeom>
          <a:solidFill>
            <a:srgbClr val="1249BC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pt-BR" sz="1600" b="1" dirty="0" smtClean="0"/>
              <a:t>Rede e Infraestrutura</a:t>
            </a:r>
          </a:p>
          <a:p>
            <a:pPr algn="ctr"/>
            <a:endParaRPr lang="pt-BR" sz="1600" b="1" dirty="0"/>
          </a:p>
          <a:p>
            <a:pPr algn="ctr"/>
            <a:endParaRPr lang="pt-BR" sz="1600" dirty="0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8343900" y="4807962"/>
            <a:ext cx="2981326" cy="476960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cs typeface="Arial" panose="020B0604020202020204" pitchFamily="34" charset="0"/>
              </a:rPr>
              <a:t>Revendedor de Marca</a:t>
            </a: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4886324" y="4091924"/>
            <a:ext cx="6438901" cy="472214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cs typeface="Arial" panose="020B0604020202020204" pitchFamily="34" charset="0"/>
              </a:rPr>
              <a:t>Light MVNO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2219325" y="3361604"/>
            <a:ext cx="9105900" cy="48649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>
                <a:cs typeface="Arial" panose="020B0604020202020204" pitchFamily="34" charset="0"/>
              </a:rPr>
              <a:t>Full</a:t>
            </a:r>
            <a:r>
              <a:rPr lang="pt-BR" b="1" dirty="0" smtClean="0">
                <a:cs typeface="Arial" panose="020B0604020202020204" pitchFamily="34" charset="0"/>
              </a:rPr>
              <a:t> MVNO</a:t>
            </a:r>
          </a:p>
        </p:txBody>
      </p:sp>
      <p:sp>
        <p:nvSpPr>
          <p:cNvPr id="12" name="Paralelogramo 11"/>
          <p:cNvSpPr/>
          <p:nvPr/>
        </p:nvSpPr>
        <p:spPr>
          <a:xfrm>
            <a:off x="848720" y="2479158"/>
            <a:ext cx="1037230" cy="604765"/>
          </a:xfrm>
          <a:prstGeom prst="parallelogram">
            <a:avLst>
              <a:gd name="adj" fmla="val 0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Rede de Acesso</a:t>
            </a:r>
            <a:endParaRPr lang="pt-BR" sz="1200" dirty="0"/>
          </a:p>
        </p:txBody>
      </p:sp>
      <p:sp>
        <p:nvSpPr>
          <p:cNvPr id="13" name="Paralelogramo 12"/>
          <p:cNvSpPr/>
          <p:nvPr/>
        </p:nvSpPr>
        <p:spPr>
          <a:xfrm>
            <a:off x="1738097" y="2479158"/>
            <a:ext cx="1037230" cy="604765"/>
          </a:xfrm>
          <a:prstGeom prst="parallelogram">
            <a:avLst>
              <a:gd name="adj" fmla="val 21850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Rede Core</a:t>
            </a:r>
          </a:p>
        </p:txBody>
      </p:sp>
      <p:sp>
        <p:nvSpPr>
          <p:cNvPr id="14" name="Paralelogramo 13"/>
          <p:cNvSpPr/>
          <p:nvPr/>
        </p:nvSpPr>
        <p:spPr>
          <a:xfrm>
            <a:off x="2624430" y="2479158"/>
            <a:ext cx="1426198" cy="604765"/>
          </a:xfrm>
          <a:prstGeom prst="parallelogram">
            <a:avLst/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IT – Software</a:t>
            </a:r>
          </a:p>
          <a:p>
            <a:pPr algn="ctr"/>
            <a:r>
              <a:rPr lang="pt-BR" sz="1200" dirty="0" smtClean="0"/>
              <a:t>Sistemas de BSS e OSS</a:t>
            </a:r>
          </a:p>
        </p:txBody>
      </p:sp>
      <p:sp>
        <p:nvSpPr>
          <p:cNvPr id="11" name="Divisa 10"/>
          <p:cNvSpPr/>
          <p:nvPr/>
        </p:nvSpPr>
        <p:spPr>
          <a:xfrm>
            <a:off x="4050627" y="1878154"/>
            <a:ext cx="1481093" cy="1219751"/>
          </a:xfrm>
          <a:prstGeom prst="chevron">
            <a:avLst>
              <a:gd name="adj" fmla="val 14859"/>
            </a:avLst>
          </a:prstGeom>
          <a:solidFill>
            <a:srgbClr val="1249BC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pt-BR" sz="1600" b="1" dirty="0"/>
              <a:t>Produtos </a:t>
            </a:r>
            <a:r>
              <a:rPr lang="pt-BR" sz="1600" b="1" dirty="0" smtClean="0"/>
              <a:t>Serviços</a:t>
            </a:r>
            <a:endParaRPr lang="pt-BR" sz="1600" b="1" dirty="0"/>
          </a:p>
          <a:p>
            <a:pPr algn="ctr"/>
            <a:endParaRPr lang="pt-BR" sz="1400" dirty="0" smtClean="0">
              <a:solidFill>
                <a:schemeClr val="tx1"/>
              </a:solidFill>
            </a:endParaRPr>
          </a:p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4" name="Paralelogramo 23"/>
          <p:cNvSpPr/>
          <p:nvPr/>
        </p:nvSpPr>
        <p:spPr>
          <a:xfrm>
            <a:off x="4060858" y="2493140"/>
            <a:ext cx="1481095" cy="604765"/>
          </a:xfrm>
          <a:prstGeom prst="parallelogram">
            <a:avLst>
              <a:gd name="adj" fmla="val 28350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Voz, Dados, Conteúdo Portal VAS</a:t>
            </a:r>
            <a:endParaRPr lang="pt-BR" sz="1200" dirty="0"/>
          </a:p>
        </p:txBody>
      </p:sp>
      <p:sp>
        <p:nvSpPr>
          <p:cNvPr id="29" name="Divisa 28"/>
          <p:cNvSpPr/>
          <p:nvPr/>
        </p:nvSpPr>
        <p:spPr>
          <a:xfrm>
            <a:off x="5531432" y="1878154"/>
            <a:ext cx="1523005" cy="1219751"/>
          </a:xfrm>
          <a:prstGeom prst="chevron">
            <a:avLst>
              <a:gd name="adj" fmla="val 14859"/>
            </a:avLst>
          </a:prstGeom>
          <a:solidFill>
            <a:srgbClr val="1249BC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pt-BR" sz="1600" b="1" dirty="0"/>
              <a:t>Marketing e Vendas</a:t>
            </a:r>
          </a:p>
          <a:p>
            <a:pPr algn="ctr"/>
            <a:endParaRPr lang="pt-BR" sz="1400" dirty="0" smtClean="0">
              <a:solidFill>
                <a:schemeClr val="tx1"/>
              </a:solidFill>
            </a:endParaRPr>
          </a:p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0" name="Paralelogramo 29"/>
          <p:cNvSpPr/>
          <p:nvPr/>
        </p:nvSpPr>
        <p:spPr>
          <a:xfrm>
            <a:off x="5541953" y="2493140"/>
            <a:ext cx="1523006" cy="604765"/>
          </a:xfrm>
          <a:prstGeom prst="parallelogram">
            <a:avLst>
              <a:gd name="adj" fmla="val 28350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Marketing e Publicidade</a:t>
            </a:r>
            <a:endParaRPr lang="pt-BR" sz="1200" dirty="0"/>
          </a:p>
        </p:txBody>
      </p:sp>
      <p:sp>
        <p:nvSpPr>
          <p:cNvPr id="32" name="Divisa 31"/>
          <p:cNvSpPr/>
          <p:nvPr/>
        </p:nvSpPr>
        <p:spPr>
          <a:xfrm>
            <a:off x="7054435" y="1873045"/>
            <a:ext cx="2593102" cy="1246278"/>
          </a:xfrm>
          <a:prstGeom prst="chevron">
            <a:avLst>
              <a:gd name="adj" fmla="val 14859"/>
            </a:avLst>
          </a:prstGeom>
          <a:solidFill>
            <a:srgbClr val="1249BC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pt-BR" sz="1600" b="1" dirty="0" smtClean="0"/>
              <a:t>Atendimento </a:t>
            </a:r>
            <a:r>
              <a:rPr lang="pt-BR" sz="1600" b="1" dirty="0"/>
              <a:t>ao </a:t>
            </a:r>
            <a:r>
              <a:rPr lang="pt-BR" sz="1600" b="1" dirty="0" smtClean="0"/>
              <a:t>cliente</a:t>
            </a:r>
            <a:endParaRPr lang="pt-BR" sz="1600" b="1" dirty="0"/>
          </a:p>
          <a:p>
            <a:pPr algn="ctr"/>
            <a:endParaRPr lang="pt-BR" sz="1400" dirty="0" smtClean="0">
              <a:solidFill>
                <a:schemeClr val="tx1"/>
              </a:solidFill>
            </a:endParaRPr>
          </a:p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4" name="Paralelogramo 33"/>
          <p:cNvSpPr/>
          <p:nvPr/>
        </p:nvSpPr>
        <p:spPr>
          <a:xfrm>
            <a:off x="7054436" y="2501406"/>
            <a:ext cx="1394240" cy="617917"/>
          </a:xfrm>
          <a:prstGeom prst="parallelogram">
            <a:avLst>
              <a:gd name="adj" fmla="val 30422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Faturamento</a:t>
            </a:r>
            <a:endParaRPr lang="pt-BR" sz="1200" dirty="0"/>
          </a:p>
        </p:txBody>
      </p:sp>
      <p:sp>
        <p:nvSpPr>
          <p:cNvPr id="35" name="Paralelogramo 34"/>
          <p:cNvSpPr/>
          <p:nvPr/>
        </p:nvSpPr>
        <p:spPr>
          <a:xfrm>
            <a:off x="8253587" y="2501406"/>
            <a:ext cx="1393949" cy="617917"/>
          </a:xfrm>
          <a:prstGeom prst="parallelogram">
            <a:avLst>
              <a:gd name="adj" fmla="val 30422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Atendimento e Suporte</a:t>
            </a:r>
            <a:endParaRPr lang="pt-BR" sz="1200" dirty="0"/>
          </a:p>
        </p:txBody>
      </p:sp>
      <p:sp>
        <p:nvSpPr>
          <p:cNvPr id="39" name="Divisa 38"/>
          <p:cNvSpPr/>
          <p:nvPr/>
        </p:nvSpPr>
        <p:spPr>
          <a:xfrm>
            <a:off x="9637304" y="1873044"/>
            <a:ext cx="1687921" cy="1246279"/>
          </a:xfrm>
          <a:prstGeom prst="chevron">
            <a:avLst>
              <a:gd name="adj" fmla="val 14859"/>
            </a:avLst>
          </a:prstGeom>
          <a:solidFill>
            <a:srgbClr val="1249BC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pt-BR" sz="1600" b="1" dirty="0"/>
              <a:t>Distribuição</a:t>
            </a:r>
          </a:p>
          <a:p>
            <a:pPr algn="ctr"/>
            <a:endParaRPr lang="pt-BR" sz="1400" dirty="0" smtClean="0">
              <a:solidFill>
                <a:schemeClr val="tx1"/>
              </a:solidFill>
            </a:endParaRPr>
          </a:p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0" name="Paralelogramo 39"/>
          <p:cNvSpPr/>
          <p:nvPr/>
        </p:nvSpPr>
        <p:spPr>
          <a:xfrm>
            <a:off x="9648427" y="2501405"/>
            <a:ext cx="1676798" cy="617918"/>
          </a:xfrm>
          <a:prstGeom prst="parallelogram">
            <a:avLst>
              <a:gd name="adj" fmla="val 28350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Aquisição de clientes e logística</a:t>
            </a:r>
            <a:endParaRPr lang="pt-BR" sz="1200" dirty="0"/>
          </a:p>
        </p:txBody>
      </p:sp>
      <p:sp>
        <p:nvSpPr>
          <p:cNvPr id="43" name="Retângulo de cantos arredondados 42"/>
          <p:cNvSpPr/>
          <p:nvPr/>
        </p:nvSpPr>
        <p:spPr>
          <a:xfrm>
            <a:off x="848719" y="3361604"/>
            <a:ext cx="1280615" cy="486496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040404"/>
                </a:solidFill>
              </a:rPr>
              <a:t>PO</a:t>
            </a:r>
            <a:endParaRPr lang="pt-BR" b="1" dirty="0">
              <a:solidFill>
                <a:srgbClr val="040404"/>
              </a:solidFill>
            </a:endParaRPr>
          </a:p>
        </p:txBody>
      </p:sp>
      <p:sp>
        <p:nvSpPr>
          <p:cNvPr id="45" name="Retângulo de cantos arredondados 44"/>
          <p:cNvSpPr/>
          <p:nvPr/>
        </p:nvSpPr>
        <p:spPr>
          <a:xfrm>
            <a:off x="848720" y="4084783"/>
            <a:ext cx="3942355" cy="486496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040404"/>
                </a:solidFill>
              </a:rPr>
              <a:t>Prestadora Origem - PO</a:t>
            </a:r>
            <a:endParaRPr lang="pt-BR" b="1" dirty="0">
              <a:solidFill>
                <a:srgbClr val="040404"/>
              </a:solidFill>
            </a:endParaRPr>
          </a:p>
        </p:txBody>
      </p:sp>
      <p:sp>
        <p:nvSpPr>
          <p:cNvPr id="46" name="Retângulo de cantos arredondados 45"/>
          <p:cNvSpPr/>
          <p:nvPr/>
        </p:nvSpPr>
        <p:spPr>
          <a:xfrm>
            <a:off x="848720" y="4798426"/>
            <a:ext cx="7404868" cy="486496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040404"/>
                </a:solidFill>
              </a:rPr>
              <a:t>Prestadora Origem - PO</a:t>
            </a:r>
            <a:endParaRPr lang="pt-BR" b="1" dirty="0">
              <a:solidFill>
                <a:srgbClr val="040404"/>
              </a:solidFill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Modelo de Serviço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15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static.guim.co.uk/sys-images/Guardian/Pix/pictures/2015/3/5/1425569206351/Businesspeople-Using-Cell-0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 bwMode="auto">
          <a:xfrm>
            <a:off x="0" y="1"/>
            <a:ext cx="12192000" cy="686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-196612"/>
            <a:ext cx="12539995" cy="72009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/>
          <p:cNvSpPr/>
          <p:nvPr/>
        </p:nvSpPr>
        <p:spPr>
          <a:xfrm>
            <a:off x="848720" y="1873044"/>
            <a:ext cx="3207224" cy="1202007"/>
          </a:xfrm>
          <a:prstGeom prst="homePlate">
            <a:avLst>
              <a:gd name="adj" fmla="val 12577"/>
            </a:avLst>
          </a:prstGeom>
          <a:solidFill>
            <a:srgbClr val="1249BC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pt-BR" sz="1600" b="1" dirty="0" smtClean="0"/>
              <a:t>Rede e Infraestrutura</a:t>
            </a:r>
          </a:p>
          <a:p>
            <a:pPr algn="ctr"/>
            <a:endParaRPr lang="pt-BR" sz="1600" b="1" dirty="0"/>
          </a:p>
          <a:p>
            <a:pPr algn="ctr"/>
            <a:endParaRPr lang="pt-BR" sz="1600" dirty="0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8343900" y="4807962"/>
            <a:ext cx="2981326" cy="476960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cs typeface="Arial" panose="020B0604020202020204" pitchFamily="34" charset="0"/>
              </a:rPr>
              <a:t>Revendedor de Marca</a:t>
            </a: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4886324" y="4091924"/>
            <a:ext cx="6438901" cy="472214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cs typeface="Arial" panose="020B0604020202020204" pitchFamily="34" charset="0"/>
              </a:rPr>
              <a:t>Light MVNO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2219325" y="3361604"/>
            <a:ext cx="9105900" cy="48649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>
                <a:cs typeface="Arial" panose="020B0604020202020204" pitchFamily="34" charset="0"/>
              </a:rPr>
              <a:t>Full</a:t>
            </a:r>
            <a:r>
              <a:rPr lang="pt-BR" b="1" dirty="0" smtClean="0">
                <a:cs typeface="Arial" panose="020B0604020202020204" pitchFamily="34" charset="0"/>
              </a:rPr>
              <a:t> MVNO</a:t>
            </a:r>
          </a:p>
        </p:txBody>
      </p:sp>
      <p:sp>
        <p:nvSpPr>
          <p:cNvPr id="12" name="Paralelogramo 11"/>
          <p:cNvSpPr/>
          <p:nvPr/>
        </p:nvSpPr>
        <p:spPr>
          <a:xfrm>
            <a:off x="848720" y="2479158"/>
            <a:ext cx="1037230" cy="604765"/>
          </a:xfrm>
          <a:prstGeom prst="parallelogram">
            <a:avLst>
              <a:gd name="adj" fmla="val 0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Rede de Acesso</a:t>
            </a:r>
            <a:endParaRPr lang="pt-BR" sz="1200" dirty="0"/>
          </a:p>
        </p:txBody>
      </p:sp>
      <p:sp>
        <p:nvSpPr>
          <p:cNvPr id="13" name="Paralelogramo 12"/>
          <p:cNvSpPr/>
          <p:nvPr/>
        </p:nvSpPr>
        <p:spPr>
          <a:xfrm>
            <a:off x="1738097" y="2479158"/>
            <a:ext cx="1037230" cy="604765"/>
          </a:xfrm>
          <a:prstGeom prst="parallelogram">
            <a:avLst>
              <a:gd name="adj" fmla="val 21850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Rede Core</a:t>
            </a:r>
          </a:p>
        </p:txBody>
      </p:sp>
      <p:sp>
        <p:nvSpPr>
          <p:cNvPr id="14" name="Paralelogramo 13"/>
          <p:cNvSpPr/>
          <p:nvPr/>
        </p:nvSpPr>
        <p:spPr>
          <a:xfrm>
            <a:off x="2624430" y="2479158"/>
            <a:ext cx="1426198" cy="604765"/>
          </a:xfrm>
          <a:prstGeom prst="parallelogram">
            <a:avLst/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IT – Software</a:t>
            </a:r>
          </a:p>
          <a:p>
            <a:pPr algn="ctr"/>
            <a:r>
              <a:rPr lang="pt-BR" sz="1200" dirty="0" smtClean="0"/>
              <a:t>Sistemas de BSS e OSS</a:t>
            </a:r>
          </a:p>
        </p:txBody>
      </p:sp>
      <p:sp>
        <p:nvSpPr>
          <p:cNvPr id="11" name="Divisa 10"/>
          <p:cNvSpPr/>
          <p:nvPr/>
        </p:nvSpPr>
        <p:spPr>
          <a:xfrm>
            <a:off x="4050627" y="1878154"/>
            <a:ext cx="1481093" cy="1219751"/>
          </a:xfrm>
          <a:prstGeom prst="chevron">
            <a:avLst>
              <a:gd name="adj" fmla="val 14859"/>
            </a:avLst>
          </a:prstGeom>
          <a:solidFill>
            <a:srgbClr val="1249BC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pt-BR" sz="1600" b="1" dirty="0"/>
              <a:t>Produtos </a:t>
            </a:r>
            <a:r>
              <a:rPr lang="pt-BR" sz="1600" b="1" dirty="0" smtClean="0"/>
              <a:t>Serviços</a:t>
            </a:r>
            <a:endParaRPr lang="pt-BR" sz="1600" b="1" dirty="0"/>
          </a:p>
          <a:p>
            <a:pPr algn="ctr"/>
            <a:endParaRPr lang="pt-BR" sz="1400" dirty="0" smtClean="0">
              <a:solidFill>
                <a:schemeClr val="tx1"/>
              </a:solidFill>
            </a:endParaRPr>
          </a:p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4" name="Paralelogramo 23"/>
          <p:cNvSpPr/>
          <p:nvPr/>
        </p:nvSpPr>
        <p:spPr>
          <a:xfrm>
            <a:off x="4060858" y="2493140"/>
            <a:ext cx="1481095" cy="604765"/>
          </a:xfrm>
          <a:prstGeom prst="parallelogram">
            <a:avLst>
              <a:gd name="adj" fmla="val 28350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Voz, Dados, Conteúdo Portal VAS</a:t>
            </a:r>
            <a:endParaRPr lang="pt-BR" sz="1200" dirty="0"/>
          </a:p>
        </p:txBody>
      </p:sp>
      <p:sp>
        <p:nvSpPr>
          <p:cNvPr id="29" name="Divisa 28"/>
          <p:cNvSpPr/>
          <p:nvPr/>
        </p:nvSpPr>
        <p:spPr>
          <a:xfrm>
            <a:off x="5531432" y="1878154"/>
            <a:ext cx="1523005" cy="1219751"/>
          </a:xfrm>
          <a:prstGeom prst="chevron">
            <a:avLst>
              <a:gd name="adj" fmla="val 14859"/>
            </a:avLst>
          </a:prstGeom>
          <a:solidFill>
            <a:srgbClr val="1249BC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pt-BR" sz="1600" b="1" dirty="0"/>
              <a:t>Marketing e Vendas</a:t>
            </a:r>
          </a:p>
          <a:p>
            <a:pPr algn="ctr"/>
            <a:endParaRPr lang="pt-BR" sz="1400" dirty="0" smtClean="0">
              <a:solidFill>
                <a:schemeClr val="tx1"/>
              </a:solidFill>
            </a:endParaRPr>
          </a:p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0" name="Paralelogramo 29"/>
          <p:cNvSpPr/>
          <p:nvPr/>
        </p:nvSpPr>
        <p:spPr>
          <a:xfrm>
            <a:off x="5541953" y="2493140"/>
            <a:ext cx="1523006" cy="604765"/>
          </a:xfrm>
          <a:prstGeom prst="parallelogram">
            <a:avLst>
              <a:gd name="adj" fmla="val 28350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Marketing e Publicidade</a:t>
            </a:r>
            <a:endParaRPr lang="pt-BR" sz="1200" dirty="0"/>
          </a:p>
        </p:txBody>
      </p:sp>
      <p:sp>
        <p:nvSpPr>
          <p:cNvPr id="32" name="Divisa 31"/>
          <p:cNvSpPr/>
          <p:nvPr/>
        </p:nvSpPr>
        <p:spPr>
          <a:xfrm>
            <a:off x="7054435" y="1873045"/>
            <a:ext cx="2593102" cy="1246278"/>
          </a:xfrm>
          <a:prstGeom prst="chevron">
            <a:avLst>
              <a:gd name="adj" fmla="val 14859"/>
            </a:avLst>
          </a:prstGeom>
          <a:solidFill>
            <a:srgbClr val="1249BC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pt-BR" sz="1600" b="1" dirty="0" smtClean="0"/>
              <a:t>Atendimento </a:t>
            </a:r>
            <a:r>
              <a:rPr lang="pt-BR" sz="1600" b="1" dirty="0"/>
              <a:t>ao </a:t>
            </a:r>
            <a:r>
              <a:rPr lang="pt-BR" sz="1600" b="1" dirty="0" smtClean="0"/>
              <a:t>cliente</a:t>
            </a:r>
            <a:endParaRPr lang="pt-BR" sz="1600" b="1" dirty="0"/>
          </a:p>
          <a:p>
            <a:pPr algn="ctr"/>
            <a:endParaRPr lang="pt-BR" sz="1400" dirty="0" smtClean="0">
              <a:solidFill>
                <a:schemeClr val="tx1"/>
              </a:solidFill>
            </a:endParaRPr>
          </a:p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4" name="Paralelogramo 33"/>
          <p:cNvSpPr/>
          <p:nvPr/>
        </p:nvSpPr>
        <p:spPr>
          <a:xfrm>
            <a:off x="7054436" y="2501406"/>
            <a:ext cx="1394240" cy="617917"/>
          </a:xfrm>
          <a:prstGeom prst="parallelogram">
            <a:avLst>
              <a:gd name="adj" fmla="val 30422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Faturamento</a:t>
            </a:r>
            <a:endParaRPr lang="pt-BR" sz="1200" dirty="0"/>
          </a:p>
        </p:txBody>
      </p:sp>
      <p:sp>
        <p:nvSpPr>
          <p:cNvPr id="35" name="Paralelogramo 34"/>
          <p:cNvSpPr/>
          <p:nvPr/>
        </p:nvSpPr>
        <p:spPr>
          <a:xfrm>
            <a:off x="8253587" y="2501406"/>
            <a:ext cx="1393949" cy="617917"/>
          </a:xfrm>
          <a:prstGeom prst="parallelogram">
            <a:avLst>
              <a:gd name="adj" fmla="val 30422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Atendimento e Suporte</a:t>
            </a:r>
            <a:endParaRPr lang="pt-BR" sz="1200" dirty="0"/>
          </a:p>
        </p:txBody>
      </p:sp>
      <p:sp>
        <p:nvSpPr>
          <p:cNvPr id="39" name="Divisa 38"/>
          <p:cNvSpPr/>
          <p:nvPr/>
        </p:nvSpPr>
        <p:spPr>
          <a:xfrm>
            <a:off x="9637304" y="1873044"/>
            <a:ext cx="1687921" cy="1246279"/>
          </a:xfrm>
          <a:prstGeom prst="chevron">
            <a:avLst>
              <a:gd name="adj" fmla="val 14859"/>
            </a:avLst>
          </a:prstGeom>
          <a:solidFill>
            <a:srgbClr val="1249BC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pt-BR" sz="1600" b="1" dirty="0"/>
              <a:t>Distribuição</a:t>
            </a:r>
          </a:p>
          <a:p>
            <a:pPr algn="ctr"/>
            <a:endParaRPr lang="pt-BR" sz="1400" dirty="0" smtClean="0">
              <a:solidFill>
                <a:schemeClr val="tx1"/>
              </a:solidFill>
            </a:endParaRPr>
          </a:p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0" name="Paralelogramo 39"/>
          <p:cNvSpPr/>
          <p:nvPr/>
        </p:nvSpPr>
        <p:spPr>
          <a:xfrm>
            <a:off x="9648427" y="2501405"/>
            <a:ext cx="1676798" cy="617918"/>
          </a:xfrm>
          <a:prstGeom prst="parallelogram">
            <a:avLst>
              <a:gd name="adj" fmla="val 28350"/>
            </a:avLst>
          </a:prstGeom>
          <a:solidFill>
            <a:srgbClr val="000000">
              <a:alpha val="60000"/>
            </a:srgbClr>
          </a:solidFill>
          <a:ln>
            <a:solidFill>
              <a:srgbClr val="103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Aquisição de clientes e logística</a:t>
            </a:r>
            <a:endParaRPr lang="pt-BR" sz="1200" dirty="0"/>
          </a:p>
        </p:txBody>
      </p:sp>
      <p:sp>
        <p:nvSpPr>
          <p:cNvPr id="43" name="Retângulo de cantos arredondados 42"/>
          <p:cNvSpPr/>
          <p:nvPr/>
        </p:nvSpPr>
        <p:spPr>
          <a:xfrm>
            <a:off x="848719" y="3361604"/>
            <a:ext cx="1280615" cy="486496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040404"/>
                </a:solidFill>
              </a:rPr>
              <a:t>PO</a:t>
            </a:r>
            <a:endParaRPr lang="pt-BR" b="1" dirty="0">
              <a:solidFill>
                <a:srgbClr val="040404"/>
              </a:solidFill>
            </a:endParaRPr>
          </a:p>
        </p:txBody>
      </p:sp>
      <p:sp>
        <p:nvSpPr>
          <p:cNvPr id="45" name="Retângulo de cantos arredondados 44"/>
          <p:cNvSpPr/>
          <p:nvPr/>
        </p:nvSpPr>
        <p:spPr>
          <a:xfrm>
            <a:off x="848720" y="4084783"/>
            <a:ext cx="3942355" cy="486496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40404"/>
                </a:solidFill>
              </a:rPr>
              <a:t>Prestadora Origem - PO</a:t>
            </a:r>
          </a:p>
        </p:txBody>
      </p:sp>
      <p:sp>
        <p:nvSpPr>
          <p:cNvPr id="46" name="Retângulo de cantos arredondados 45"/>
          <p:cNvSpPr/>
          <p:nvPr/>
        </p:nvSpPr>
        <p:spPr>
          <a:xfrm>
            <a:off x="848720" y="4798425"/>
            <a:ext cx="1280614" cy="1585318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040404"/>
                </a:solidFill>
              </a:rPr>
              <a:t>PO</a:t>
            </a:r>
            <a:endParaRPr lang="pt-BR" b="1" dirty="0">
              <a:solidFill>
                <a:srgbClr val="040404"/>
              </a:solidFill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8350986" y="5359433"/>
            <a:ext cx="2981326" cy="476960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cs typeface="Arial" panose="020B0604020202020204" pitchFamily="34" charset="0"/>
              </a:rPr>
              <a:t>Revendedor de Marca</a:t>
            </a: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8350986" y="5906783"/>
            <a:ext cx="2981326" cy="476960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cs typeface="Arial" panose="020B0604020202020204" pitchFamily="34" charset="0"/>
              </a:rPr>
              <a:t>Revendedor de Marca</a:t>
            </a: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2219325" y="4807962"/>
            <a:ext cx="6034262" cy="158531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040404"/>
                </a:solidFill>
              </a:rPr>
              <a:t>MVNA</a:t>
            </a:r>
          </a:p>
          <a:p>
            <a:pPr algn="ctr"/>
            <a:r>
              <a:rPr lang="pt-BR" b="1" dirty="0" smtClean="0">
                <a:solidFill>
                  <a:srgbClr val="040404"/>
                </a:solidFill>
              </a:rPr>
              <a:t>(Mobile Virtual Network </a:t>
            </a:r>
            <a:r>
              <a:rPr lang="pt-BR" b="1" dirty="0" err="1" smtClean="0">
                <a:solidFill>
                  <a:srgbClr val="040404"/>
                </a:solidFill>
              </a:rPr>
              <a:t>Aggregator</a:t>
            </a:r>
            <a:r>
              <a:rPr lang="pt-BR" b="1" dirty="0" smtClean="0">
                <a:solidFill>
                  <a:srgbClr val="040404"/>
                </a:solidFill>
              </a:rPr>
              <a:t>)</a:t>
            </a:r>
            <a:endParaRPr lang="pt-BR" b="1" dirty="0">
              <a:solidFill>
                <a:srgbClr val="040404"/>
              </a:solidFill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Modelo de Serviço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2087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0" y="1"/>
            <a:ext cx="12192000" cy="6877050"/>
            <a:chOff x="0" y="1"/>
            <a:chExt cx="12192000" cy="6877050"/>
          </a:xfrm>
        </p:grpSpPr>
        <p:pic>
          <p:nvPicPr>
            <p:cNvPr id="24" name="Picture 2" descr="http://static.guim.co.uk/sys-images/Guardian/Pix/pictures/2015/3/5/1425569206351/Businesspeople-Using-Cell-009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2"/>
            <a:stretch/>
          </p:blipFill>
          <p:spPr bwMode="auto">
            <a:xfrm>
              <a:off x="0" y="1"/>
              <a:ext cx="12192000" cy="686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tângulo 24"/>
            <p:cNvSpPr/>
            <p:nvPr/>
          </p:nvSpPr>
          <p:spPr>
            <a:xfrm>
              <a:off x="0" y="1"/>
              <a:ext cx="12192000" cy="6877050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de cantos arredondados 9"/>
          <p:cNvSpPr/>
          <p:nvPr/>
        </p:nvSpPr>
        <p:spPr>
          <a:xfrm>
            <a:off x="1789253" y="3690649"/>
            <a:ext cx="5301897" cy="1850013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/>
              </a:solidFill>
            </a:endParaRPr>
          </a:p>
        </p:txBody>
      </p:sp>
      <p:sp>
        <p:nvSpPr>
          <p:cNvPr id="4" name="Elipse 3"/>
          <p:cNvSpPr/>
          <p:nvPr/>
        </p:nvSpPr>
        <p:spPr>
          <a:xfrm>
            <a:off x="2021976" y="3812614"/>
            <a:ext cx="1620000" cy="1620000"/>
          </a:xfrm>
          <a:prstGeom prst="ellipse">
            <a:avLst/>
          </a:prstGeom>
          <a:solidFill>
            <a:srgbClr val="1249B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Credenciada</a:t>
            </a:r>
          </a:p>
          <a:p>
            <a:pPr algn="ctr"/>
            <a:r>
              <a:rPr lang="pt-BR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MVNO</a:t>
            </a:r>
          </a:p>
        </p:txBody>
      </p:sp>
      <p:sp>
        <p:nvSpPr>
          <p:cNvPr id="6" name="Elipse 5"/>
          <p:cNvSpPr/>
          <p:nvPr/>
        </p:nvSpPr>
        <p:spPr>
          <a:xfrm>
            <a:off x="8573211" y="3812614"/>
            <a:ext cx="1620000" cy="1620000"/>
          </a:xfrm>
          <a:prstGeom prst="ellipse">
            <a:avLst/>
          </a:prstGeom>
          <a:solidFill>
            <a:srgbClr val="1249B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Autorizada</a:t>
            </a:r>
            <a:endParaRPr lang="pt-BR" sz="13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MVNO</a:t>
            </a:r>
          </a:p>
        </p:txBody>
      </p:sp>
      <p:sp>
        <p:nvSpPr>
          <p:cNvPr id="7" name="Elipse 6"/>
          <p:cNvSpPr/>
          <p:nvPr/>
        </p:nvSpPr>
        <p:spPr>
          <a:xfrm>
            <a:off x="5297594" y="3812614"/>
            <a:ext cx="1620000" cy="1620000"/>
          </a:xfrm>
          <a:prstGeom prst="ellipse">
            <a:avLst/>
          </a:prstGeom>
          <a:solidFill>
            <a:srgbClr val="1249B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Prestadora Origem</a:t>
            </a:r>
          </a:p>
          <a:p>
            <a:pPr algn="ctr"/>
            <a:r>
              <a:rPr lang="pt-BR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MNO</a:t>
            </a:r>
          </a:p>
        </p:txBody>
      </p:sp>
      <p:cxnSp>
        <p:nvCxnSpPr>
          <p:cNvPr id="8" name="Conector de seta reta 7"/>
          <p:cNvCxnSpPr/>
          <p:nvPr/>
        </p:nvCxnSpPr>
        <p:spPr>
          <a:xfrm flipV="1">
            <a:off x="3951580" y="4576822"/>
            <a:ext cx="1010544" cy="6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7227197" y="4570127"/>
            <a:ext cx="1010544" cy="6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V="1">
            <a:off x="6105235" y="2400300"/>
            <a:ext cx="1" cy="13042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H="1" flipV="1">
            <a:off x="7352089" y="2392424"/>
            <a:ext cx="1422456" cy="13009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5179511" y="6169642"/>
            <a:ext cx="1851450" cy="583701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040404"/>
                </a:solidFill>
              </a:rPr>
              <a:t>Usuários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H="1" flipV="1">
            <a:off x="4244153" y="5641838"/>
            <a:ext cx="844622" cy="52780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6119976" y="293883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pt-BR" sz="1400" b="1" dirty="0" smtClean="0">
                <a:solidFill>
                  <a:srgbClr val="F4E7DF"/>
                </a:solidFill>
              </a:rPr>
              <a:t>- Autorização</a:t>
            </a:r>
            <a:endParaRPr lang="pt-BR" sz="1400" b="1" dirty="0">
              <a:solidFill>
                <a:srgbClr val="F4E7DF"/>
              </a:solidFill>
            </a:endParaRPr>
          </a:p>
          <a:p>
            <a:pPr algn="l"/>
            <a:r>
              <a:rPr lang="pt-BR" sz="1400" b="1" dirty="0" smtClean="0">
                <a:solidFill>
                  <a:srgbClr val="F4E7DF"/>
                </a:solidFill>
              </a:rPr>
              <a:t>- Regulamentação </a:t>
            </a:r>
            <a:r>
              <a:rPr lang="pt-BR" sz="1400" b="1" dirty="0">
                <a:solidFill>
                  <a:srgbClr val="F4E7DF"/>
                </a:solidFill>
              </a:rPr>
              <a:t>SMP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8176114" y="271023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rgbClr val="F4E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Autorização</a:t>
            </a:r>
          </a:p>
          <a:p>
            <a:r>
              <a:rPr lang="pt-BR" sz="1400" b="1" dirty="0" smtClean="0">
                <a:solidFill>
                  <a:srgbClr val="F4E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Regulamentação SMP</a:t>
            </a:r>
            <a:endParaRPr lang="pt-BR" sz="1400" b="1" dirty="0">
              <a:solidFill>
                <a:srgbClr val="F4E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3508695" y="4628292"/>
            <a:ext cx="18630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smtClean="0">
                <a:solidFill>
                  <a:srgbClr val="F4E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Contrato</a:t>
            </a:r>
          </a:p>
          <a:p>
            <a:pPr algn="ctr"/>
            <a:r>
              <a:rPr lang="pt-BR" sz="1400" b="1" dirty="0" smtClean="0">
                <a:solidFill>
                  <a:srgbClr val="F4E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Venda de minutos</a:t>
            </a:r>
          </a:p>
          <a:p>
            <a:pPr algn="ctr"/>
            <a:r>
              <a:rPr lang="pt-BR" sz="1400" b="1" dirty="0" smtClean="0">
                <a:solidFill>
                  <a:srgbClr val="F4E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Divisão de</a:t>
            </a:r>
          </a:p>
          <a:p>
            <a:pPr algn="ctr"/>
            <a:r>
              <a:rPr lang="pt-BR" sz="1400" b="1" dirty="0" smtClean="0">
                <a:solidFill>
                  <a:srgbClr val="F4E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Responsabilidades</a:t>
            </a:r>
            <a:endParaRPr lang="pt-BR" sz="1400" b="1" dirty="0">
              <a:solidFill>
                <a:srgbClr val="F4E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6839441" y="4614222"/>
            <a:ext cx="1786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smtClean="0">
                <a:solidFill>
                  <a:srgbClr val="F4E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Contrato de </a:t>
            </a:r>
          </a:p>
          <a:p>
            <a:pPr algn="ctr"/>
            <a:r>
              <a:rPr lang="pt-BR" sz="1400" b="1" dirty="0" smtClean="0">
                <a:solidFill>
                  <a:srgbClr val="F4E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compartilhamento </a:t>
            </a:r>
          </a:p>
          <a:p>
            <a:pPr algn="ctr"/>
            <a:r>
              <a:rPr lang="pt-BR" sz="1400" b="1" dirty="0" smtClean="0">
                <a:solidFill>
                  <a:srgbClr val="F4E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RF</a:t>
            </a:r>
          </a:p>
        </p:txBody>
      </p:sp>
      <p:cxnSp>
        <p:nvCxnSpPr>
          <p:cNvPr id="41" name="Conector de seta reta 40"/>
          <p:cNvCxnSpPr/>
          <p:nvPr/>
        </p:nvCxnSpPr>
        <p:spPr>
          <a:xfrm flipV="1">
            <a:off x="7091150" y="5540663"/>
            <a:ext cx="1683395" cy="6289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de cantos arredondados 26"/>
          <p:cNvSpPr/>
          <p:nvPr/>
        </p:nvSpPr>
        <p:spPr>
          <a:xfrm>
            <a:off x="4755143" y="1380470"/>
            <a:ext cx="2499252" cy="918655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>
                <a:solidFill>
                  <a:srgbClr val="040404"/>
                </a:solidFill>
              </a:rPr>
              <a:t>Anatel</a:t>
            </a: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Modelo Regulatório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03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0" y="1"/>
            <a:ext cx="12192000" cy="6877050"/>
            <a:chOff x="0" y="1"/>
            <a:chExt cx="12192000" cy="6877050"/>
          </a:xfrm>
        </p:grpSpPr>
        <p:pic>
          <p:nvPicPr>
            <p:cNvPr id="14" name="Picture 2" descr="http://static.guim.co.uk/sys-images/Guardian/Pix/pictures/2015/3/5/1425569206351/Businesspeople-Using-Cell-00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2"/>
            <a:stretch/>
          </p:blipFill>
          <p:spPr bwMode="auto">
            <a:xfrm>
              <a:off x="0" y="1"/>
              <a:ext cx="12192000" cy="686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/>
            <p:cNvSpPr/>
            <p:nvPr/>
          </p:nvSpPr>
          <p:spPr>
            <a:xfrm>
              <a:off x="0" y="1"/>
              <a:ext cx="12192000" cy="6877050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150726" y="1489331"/>
            <a:ext cx="5858188" cy="4793763"/>
            <a:chOff x="1130969" y="2644941"/>
            <a:chExt cx="3120190" cy="3889539"/>
          </a:xfrm>
        </p:grpSpPr>
        <p:sp>
          <p:nvSpPr>
            <p:cNvPr id="3" name="Retângulo de cantos arredondados 2"/>
            <p:cNvSpPr/>
            <p:nvPr/>
          </p:nvSpPr>
          <p:spPr>
            <a:xfrm>
              <a:off x="1130969" y="2644941"/>
              <a:ext cx="3120190" cy="1130969"/>
            </a:xfrm>
            <a:prstGeom prst="roundRect">
              <a:avLst/>
            </a:prstGeom>
            <a:solidFill>
              <a:srgbClr val="1249B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cs typeface="Arial" panose="020B0604020202020204" pitchFamily="34" charset="0"/>
                </a:rPr>
                <a:t>Revendedor de Marca: </a:t>
              </a:r>
              <a:r>
                <a:rPr lang="pt-BR" dirty="0">
                  <a:cs typeface="Arial" panose="020B0604020202020204" pitchFamily="34" charset="0"/>
                </a:rPr>
                <a:t>Categoria de Provedor de Serviço que agrega sua marca ao tráfego revendido</a:t>
              </a:r>
            </a:p>
          </p:txBody>
        </p:sp>
        <p:sp>
          <p:nvSpPr>
            <p:cNvPr id="4" name="Retângulo de cantos arredondados 3"/>
            <p:cNvSpPr/>
            <p:nvPr/>
          </p:nvSpPr>
          <p:spPr>
            <a:xfrm>
              <a:off x="1130969" y="4010191"/>
              <a:ext cx="3120190" cy="1130969"/>
            </a:xfrm>
            <a:prstGeom prst="roundRect">
              <a:avLst/>
            </a:prstGeom>
            <a:solidFill>
              <a:srgbClr val="1249B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cs typeface="Arial" panose="020B0604020202020204" pitchFamily="34" charset="0"/>
                </a:rPr>
                <a:t>Light MVNO: </a:t>
              </a:r>
            </a:p>
            <a:p>
              <a:pPr algn="ctr"/>
              <a:r>
                <a:rPr lang="pt-BR" dirty="0" smtClean="0">
                  <a:cs typeface="Arial" panose="020B0604020202020204" pitchFamily="34" charset="0"/>
                </a:rPr>
                <a:t>é </a:t>
              </a:r>
              <a:r>
                <a:rPr lang="pt-BR" dirty="0">
                  <a:cs typeface="Arial" panose="020B0604020202020204" pitchFamily="34" charset="0"/>
                </a:rPr>
                <a:t>um MVNO híbrido, possui SIM </a:t>
              </a:r>
              <a:r>
                <a:rPr lang="pt-BR" dirty="0" err="1">
                  <a:cs typeface="Arial" panose="020B0604020202020204" pitchFamily="34" charset="0"/>
                </a:rPr>
                <a:t>cards</a:t>
              </a:r>
              <a:r>
                <a:rPr lang="pt-BR" dirty="0">
                  <a:cs typeface="Arial" panose="020B0604020202020204" pitchFamily="34" charset="0"/>
                </a:rPr>
                <a:t> próprios e controla alguns elementos da rede.</a:t>
              </a:r>
            </a:p>
          </p:txBody>
        </p:sp>
        <p:sp>
          <p:nvSpPr>
            <p:cNvPr id="5" name="Retângulo de cantos arredondados 4"/>
            <p:cNvSpPr/>
            <p:nvPr/>
          </p:nvSpPr>
          <p:spPr>
            <a:xfrm>
              <a:off x="1130969" y="5403511"/>
              <a:ext cx="3120190" cy="1130969"/>
            </a:xfrm>
            <a:prstGeom prst="roundRect">
              <a:avLst/>
            </a:prstGeom>
            <a:solidFill>
              <a:srgbClr val="1249B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cs typeface="Arial" panose="020B0604020202020204" pitchFamily="34" charset="0"/>
                </a:rPr>
                <a:t>Full</a:t>
              </a:r>
              <a:r>
                <a:rPr lang="pt-BR" sz="2000" b="1" dirty="0">
                  <a:cs typeface="Arial" panose="020B0604020202020204" pitchFamily="34" charset="0"/>
                </a:rPr>
                <a:t> MVNO</a:t>
              </a:r>
              <a:r>
                <a:rPr lang="pt-BR" sz="2000" b="1" dirty="0" smtClean="0">
                  <a:cs typeface="Arial" panose="020B0604020202020204" pitchFamily="34" charset="0"/>
                </a:rPr>
                <a:t>:</a:t>
              </a:r>
            </a:p>
            <a:p>
              <a:pPr algn="ctr"/>
              <a:r>
                <a:rPr lang="pt-BR" sz="2000" b="1" dirty="0" smtClean="0">
                  <a:cs typeface="Arial" panose="020B0604020202020204" pitchFamily="34" charset="0"/>
                </a:rPr>
                <a:t> </a:t>
              </a:r>
              <a:r>
                <a:rPr lang="pt-BR" dirty="0">
                  <a:cs typeface="Arial" panose="020B0604020202020204" pitchFamily="34" charset="0"/>
                </a:rPr>
                <a:t>Detém infraestrutura própria, exceto radiofrequência.</a:t>
              </a:r>
            </a:p>
          </p:txBody>
        </p:sp>
      </p:grpSp>
      <p:sp>
        <p:nvSpPr>
          <p:cNvPr id="6" name="Retângulo de cantos arredondados 5"/>
          <p:cNvSpPr/>
          <p:nvPr/>
        </p:nvSpPr>
        <p:spPr>
          <a:xfrm>
            <a:off x="6332407" y="1489330"/>
            <a:ext cx="5735663" cy="2267951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040404"/>
                </a:solidFill>
              </a:rPr>
              <a:t>Credenciado de Rede Virtual</a:t>
            </a:r>
          </a:p>
          <a:p>
            <a:pPr algn="ctr"/>
            <a:r>
              <a:rPr lang="pt-BR" sz="3200" b="1" dirty="0">
                <a:solidFill>
                  <a:srgbClr val="040404"/>
                </a:solidFill>
              </a:rPr>
              <a:t>(MVNO)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6332406" y="4015094"/>
            <a:ext cx="5736379" cy="2268000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040404"/>
                </a:solidFill>
              </a:rPr>
              <a:t>Autorizado de Rede Virtual</a:t>
            </a:r>
          </a:p>
          <a:p>
            <a:pPr algn="ctr"/>
            <a:r>
              <a:rPr lang="pt-BR" sz="3200" b="1" dirty="0">
                <a:solidFill>
                  <a:srgbClr val="040404"/>
                </a:solidFill>
              </a:rPr>
              <a:t>(MVNO)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-574949" y="226220"/>
            <a:ext cx="6583863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Modelo de Serviço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6332409" y="226220"/>
            <a:ext cx="6434540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Modelo Regulatório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static.guim.co.uk/sys-images/Guardian/Pix/pictures/2015/3/5/1425569206351/Businesspeople-Using-Cell-0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 bwMode="auto">
          <a:xfrm>
            <a:off x="0" y="1"/>
            <a:ext cx="12192000" cy="686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-1" y="1"/>
            <a:ext cx="12192001" cy="68770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de cantos arredondados 13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Credenciado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6322894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Autorizado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240961" y="1538960"/>
            <a:ext cx="11819433" cy="999524"/>
            <a:chOff x="240961" y="1538960"/>
            <a:chExt cx="11819433" cy="999524"/>
          </a:xfrm>
        </p:grpSpPr>
        <p:sp>
          <p:nvSpPr>
            <p:cNvPr id="16" name="Retângulo de cantos arredondados 15"/>
            <p:cNvSpPr/>
            <p:nvPr/>
          </p:nvSpPr>
          <p:spPr>
            <a:xfrm>
              <a:off x="240961" y="1538960"/>
              <a:ext cx="5760000" cy="999524"/>
            </a:xfrm>
            <a:prstGeom prst="roundRect">
              <a:avLst/>
            </a:prstGeom>
            <a:solidFill>
              <a:srgbClr val="E5CCB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040404"/>
                  </a:solidFill>
                </a:rPr>
                <a:t>Não</a:t>
              </a:r>
              <a:r>
                <a:rPr lang="pt-BR" sz="2400" dirty="0">
                  <a:solidFill>
                    <a:srgbClr val="040404"/>
                  </a:solidFill>
                </a:rPr>
                <a:t> </a:t>
              </a:r>
              <a:r>
                <a:rPr lang="pt-BR" dirty="0">
                  <a:solidFill>
                    <a:srgbClr val="040404"/>
                  </a:solidFill>
                </a:rPr>
                <a:t>constitui prestação de </a:t>
              </a:r>
              <a:r>
                <a:rPr lang="pt-BR" sz="2400" b="1" dirty="0">
                  <a:solidFill>
                    <a:srgbClr val="040404"/>
                  </a:solidFill>
                </a:rPr>
                <a:t>serviço de </a:t>
              </a:r>
              <a:r>
                <a:rPr lang="pt-BR" sz="2400" b="1" dirty="0" smtClean="0">
                  <a:solidFill>
                    <a:srgbClr val="040404"/>
                  </a:solidFill>
                </a:rPr>
                <a:t>telecomunicações</a:t>
              </a:r>
              <a:r>
                <a:rPr lang="pt-BR" dirty="0" smtClean="0">
                  <a:solidFill>
                    <a:srgbClr val="040404"/>
                  </a:solidFill>
                </a:rPr>
                <a:t>.</a:t>
              </a:r>
              <a:endParaRPr lang="pt-BR" dirty="0">
                <a:solidFill>
                  <a:srgbClr val="040404"/>
                </a:solidFill>
              </a:endParaRPr>
            </a:p>
          </p:txBody>
        </p:sp>
        <p:sp>
          <p:nvSpPr>
            <p:cNvPr id="17" name="Retângulo de cantos arredondados 16"/>
            <p:cNvSpPr/>
            <p:nvPr/>
          </p:nvSpPr>
          <p:spPr>
            <a:xfrm>
              <a:off x="6300394" y="1538960"/>
              <a:ext cx="5760000" cy="999524"/>
            </a:xfrm>
            <a:prstGeom prst="roundRect">
              <a:avLst/>
            </a:prstGeom>
            <a:solidFill>
              <a:srgbClr val="E5CCB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smtClean="0">
                  <a:solidFill>
                    <a:srgbClr val="040404"/>
                  </a:solidFill>
                </a:rPr>
                <a:t>Constitui </a:t>
              </a:r>
              <a:r>
                <a:rPr lang="pt-BR" dirty="0" smtClean="0">
                  <a:solidFill>
                    <a:srgbClr val="040404"/>
                  </a:solidFill>
                </a:rPr>
                <a:t>prestação </a:t>
              </a:r>
              <a:r>
                <a:rPr lang="pt-BR" dirty="0">
                  <a:solidFill>
                    <a:srgbClr val="040404"/>
                  </a:solidFill>
                </a:rPr>
                <a:t>de </a:t>
              </a:r>
              <a:r>
                <a:rPr lang="pt-BR" sz="2400" b="1" dirty="0">
                  <a:solidFill>
                    <a:srgbClr val="040404"/>
                  </a:solidFill>
                </a:rPr>
                <a:t>serviço de </a:t>
              </a:r>
              <a:r>
                <a:rPr lang="pt-BR" sz="2400" b="1" dirty="0" smtClean="0">
                  <a:solidFill>
                    <a:srgbClr val="040404"/>
                  </a:solidFill>
                </a:rPr>
                <a:t>telecomunicações</a:t>
              </a:r>
              <a:r>
                <a:rPr lang="pt-BR" dirty="0" smtClean="0">
                  <a:solidFill>
                    <a:srgbClr val="040404"/>
                  </a:solidFill>
                </a:rPr>
                <a:t>.</a:t>
              </a:r>
              <a:endParaRPr lang="pt-BR" dirty="0">
                <a:solidFill>
                  <a:srgbClr val="040404"/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240961" y="2803535"/>
            <a:ext cx="11841933" cy="1420043"/>
            <a:chOff x="240961" y="2803535"/>
            <a:chExt cx="11841933" cy="1420043"/>
          </a:xfrm>
        </p:grpSpPr>
        <p:sp>
          <p:nvSpPr>
            <p:cNvPr id="18" name="Retângulo de cantos arredondados 17"/>
            <p:cNvSpPr/>
            <p:nvPr/>
          </p:nvSpPr>
          <p:spPr>
            <a:xfrm>
              <a:off x="240961" y="2812868"/>
              <a:ext cx="5760000" cy="1410710"/>
            </a:xfrm>
            <a:prstGeom prst="roundRect">
              <a:avLst/>
            </a:prstGeom>
            <a:solidFill>
              <a:srgbClr val="E5CCB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040404"/>
                  </a:solidFill>
                </a:rPr>
                <a:t>Não</a:t>
              </a:r>
              <a:r>
                <a:rPr lang="pt-BR" dirty="0" smtClean="0">
                  <a:solidFill>
                    <a:srgbClr val="040404"/>
                  </a:solidFill>
                </a:rPr>
                <a:t> </a:t>
              </a:r>
              <a:r>
                <a:rPr lang="pt-BR" dirty="0">
                  <a:solidFill>
                    <a:srgbClr val="040404"/>
                  </a:solidFill>
                </a:rPr>
                <a:t>pode deter contrato com mais de uma </a:t>
              </a:r>
              <a:r>
                <a:rPr lang="pt-BR" sz="2400" b="1" dirty="0">
                  <a:solidFill>
                    <a:srgbClr val="040404"/>
                  </a:solidFill>
                </a:rPr>
                <a:t>Prestadora origem </a:t>
              </a:r>
              <a:r>
                <a:rPr lang="pt-BR" dirty="0">
                  <a:solidFill>
                    <a:srgbClr val="040404"/>
                  </a:solidFill>
                </a:rPr>
                <a:t>numa determinada área de registro</a:t>
              </a:r>
            </a:p>
          </p:txBody>
        </p:sp>
        <p:sp>
          <p:nvSpPr>
            <p:cNvPr id="19" name="Retângulo de cantos arredondados 18"/>
            <p:cNvSpPr/>
            <p:nvPr/>
          </p:nvSpPr>
          <p:spPr>
            <a:xfrm>
              <a:off x="6322894" y="2803535"/>
              <a:ext cx="5760000" cy="1420043"/>
            </a:xfrm>
            <a:prstGeom prst="roundRect">
              <a:avLst/>
            </a:prstGeom>
            <a:solidFill>
              <a:srgbClr val="E5CCB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rgbClr val="040404"/>
                  </a:solidFill>
                </a:rPr>
                <a:t>Pode deter </a:t>
              </a:r>
              <a:r>
                <a:rPr lang="pt-BR" dirty="0">
                  <a:solidFill>
                    <a:srgbClr val="040404"/>
                  </a:solidFill>
                </a:rPr>
                <a:t>contrato de compartilhamento de Rede com </a:t>
              </a:r>
              <a:r>
                <a:rPr lang="pt-BR" sz="2400" b="1" dirty="0">
                  <a:solidFill>
                    <a:srgbClr val="040404"/>
                  </a:solidFill>
                </a:rPr>
                <a:t>mais de uma Prestadora Origem </a:t>
              </a:r>
              <a:r>
                <a:rPr lang="pt-BR" dirty="0">
                  <a:solidFill>
                    <a:srgbClr val="040404"/>
                  </a:solidFill>
                </a:rPr>
                <a:t>numa determinada Área de Registro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240961" y="4488629"/>
            <a:ext cx="11841933" cy="1762046"/>
            <a:chOff x="240961" y="4488629"/>
            <a:chExt cx="11841933" cy="1762046"/>
          </a:xfrm>
        </p:grpSpPr>
        <p:sp>
          <p:nvSpPr>
            <p:cNvPr id="21" name="Retângulo de cantos arredondados 20"/>
            <p:cNvSpPr/>
            <p:nvPr/>
          </p:nvSpPr>
          <p:spPr>
            <a:xfrm>
              <a:off x="6356523" y="4488629"/>
              <a:ext cx="5726371" cy="1762046"/>
            </a:xfrm>
            <a:prstGeom prst="roundRect">
              <a:avLst/>
            </a:prstGeom>
            <a:solidFill>
              <a:srgbClr val="E5CCB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040404"/>
                  </a:solidFill>
                </a:rPr>
                <a:t>Agilidade</a:t>
              </a:r>
              <a:r>
                <a:rPr lang="pt-BR" sz="2400" dirty="0">
                  <a:solidFill>
                    <a:srgbClr val="040404"/>
                  </a:solidFill>
                </a:rPr>
                <a:t> </a:t>
              </a:r>
              <a:r>
                <a:rPr lang="pt-BR" dirty="0">
                  <a:solidFill>
                    <a:srgbClr val="040404"/>
                  </a:solidFill>
                </a:rPr>
                <a:t>e </a:t>
              </a:r>
              <a:r>
                <a:rPr lang="pt-BR" sz="2400" b="1" dirty="0">
                  <a:solidFill>
                    <a:srgbClr val="040404"/>
                  </a:solidFill>
                </a:rPr>
                <a:t>controle total </a:t>
              </a:r>
              <a:r>
                <a:rPr lang="pt-BR" dirty="0">
                  <a:solidFill>
                    <a:srgbClr val="040404"/>
                  </a:solidFill>
                </a:rPr>
                <a:t>na implementação de </a:t>
              </a:r>
              <a:r>
                <a:rPr lang="pt-BR" sz="2400" b="1" dirty="0">
                  <a:solidFill>
                    <a:srgbClr val="040404"/>
                  </a:solidFill>
                </a:rPr>
                <a:t>planos, produtos e serviços</a:t>
              </a:r>
              <a:r>
                <a:rPr lang="pt-BR" dirty="0">
                  <a:solidFill>
                    <a:srgbClr val="040404"/>
                  </a:solidFill>
                </a:rPr>
                <a:t>, bem como na </a:t>
              </a:r>
              <a:r>
                <a:rPr lang="pt-BR" sz="2400" b="1" dirty="0">
                  <a:solidFill>
                    <a:srgbClr val="040404"/>
                  </a:solidFill>
                </a:rPr>
                <a:t>definição de preços</a:t>
              </a:r>
              <a:endParaRPr lang="pt-BR" b="1" dirty="0">
                <a:solidFill>
                  <a:srgbClr val="040404"/>
                </a:solidFill>
              </a:endParaRPr>
            </a:p>
          </p:txBody>
        </p:sp>
        <p:sp>
          <p:nvSpPr>
            <p:cNvPr id="22" name="Retângulo de cantos arredondados 21"/>
            <p:cNvSpPr/>
            <p:nvPr/>
          </p:nvSpPr>
          <p:spPr>
            <a:xfrm>
              <a:off x="240961" y="4497961"/>
              <a:ext cx="5760000" cy="1752713"/>
            </a:xfrm>
            <a:prstGeom prst="roundRect">
              <a:avLst/>
            </a:prstGeom>
            <a:solidFill>
              <a:srgbClr val="E5CCB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040404"/>
                  </a:solidFill>
                </a:rPr>
                <a:t>Planos de Serviço </a:t>
              </a:r>
              <a:r>
                <a:rPr lang="pt-BR" dirty="0">
                  <a:solidFill>
                    <a:srgbClr val="040404"/>
                  </a:solidFill>
                </a:rPr>
                <a:t>ofertados aos Usuários </a:t>
              </a:r>
              <a:r>
                <a:rPr lang="pt-BR" dirty="0" smtClean="0">
                  <a:solidFill>
                    <a:srgbClr val="040404"/>
                  </a:solidFill>
                </a:rPr>
                <a:t>são </a:t>
              </a:r>
              <a:r>
                <a:rPr lang="pt-BR" dirty="0">
                  <a:solidFill>
                    <a:srgbClr val="040404"/>
                  </a:solidFill>
                </a:rPr>
                <a:t>Planos de Serviço Alternativos homologados na Anatel</a:t>
              </a:r>
            </a:p>
            <a:p>
              <a:pPr algn="ctr"/>
              <a:r>
                <a:rPr lang="pt-BR" dirty="0">
                  <a:solidFill>
                    <a:srgbClr val="040404"/>
                  </a:solidFill>
                </a:rPr>
                <a:t>pela Prestadora Origem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249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0" y="0"/>
            <a:ext cx="12192000" cy="6877050"/>
            <a:chOff x="0" y="1"/>
            <a:chExt cx="12192000" cy="6877050"/>
          </a:xfrm>
        </p:grpSpPr>
        <p:pic>
          <p:nvPicPr>
            <p:cNvPr id="14" name="Picture 2" descr="http://static.guim.co.uk/sys-images/Guardian/Pix/pictures/2015/3/5/1425569206351/Businesspeople-Using-Cell-009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2"/>
            <a:stretch/>
          </p:blipFill>
          <p:spPr bwMode="auto">
            <a:xfrm>
              <a:off x="0" y="1"/>
              <a:ext cx="12192000" cy="6864824"/>
            </a:xfrm>
            <a:prstGeom prst="rect">
              <a:avLst/>
            </a:prstGeom>
            <a:solidFill>
              <a:srgbClr val="E5CCBD">
                <a:alpha val="80000"/>
              </a:srgbClr>
            </a:solidFill>
            <a:ln>
              <a:noFill/>
            </a:ln>
            <a:extLst/>
          </p:spPr>
        </p:pic>
        <p:sp>
          <p:nvSpPr>
            <p:cNvPr id="15" name="Retângulo 14"/>
            <p:cNvSpPr/>
            <p:nvPr/>
          </p:nvSpPr>
          <p:spPr>
            <a:xfrm>
              <a:off x="0" y="1"/>
              <a:ext cx="12192000" cy="6877050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pt-BR"/>
            </a:p>
          </p:txBody>
        </p:sp>
      </p:grpSp>
      <p:graphicFrame>
        <p:nvGraphicFramePr>
          <p:cNvPr id="9" name="Gráfico 8"/>
          <p:cNvGraphicFramePr/>
          <p:nvPr>
            <p:extLst/>
          </p:nvPr>
        </p:nvGraphicFramePr>
        <p:xfrm>
          <a:off x="316668" y="1264576"/>
          <a:ext cx="11368586" cy="5612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ângulo de cantos arredondados 7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Mercado Internacional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9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0"/>
            <a:ext cx="12192000" cy="6877050"/>
            <a:chOff x="0" y="1"/>
            <a:chExt cx="12192000" cy="6877050"/>
          </a:xfrm>
        </p:grpSpPr>
        <p:pic>
          <p:nvPicPr>
            <p:cNvPr id="6" name="Picture 2" descr="http://static.guim.co.uk/sys-images/Guardian/Pix/pictures/2015/3/5/1425569206351/Businesspeople-Using-Cell-00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2"/>
            <a:stretch/>
          </p:blipFill>
          <p:spPr bwMode="auto">
            <a:xfrm>
              <a:off x="0" y="1"/>
              <a:ext cx="12192000" cy="6864824"/>
            </a:xfrm>
            <a:prstGeom prst="rect">
              <a:avLst/>
            </a:prstGeom>
            <a:solidFill>
              <a:srgbClr val="E5CCBD">
                <a:alpha val="80000"/>
              </a:srgbClr>
            </a:solidFill>
            <a:ln>
              <a:noFill/>
            </a:ln>
            <a:extLst/>
          </p:spPr>
        </p:pic>
        <p:sp>
          <p:nvSpPr>
            <p:cNvPr id="7" name="Retângulo 6"/>
            <p:cNvSpPr/>
            <p:nvPr/>
          </p:nvSpPr>
          <p:spPr>
            <a:xfrm>
              <a:off x="0" y="1"/>
              <a:ext cx="12192000" cy="6877050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pt-BR" dirty="0"/>
            </a:p>
          </p:txBody>
        </p:sp>
      </p:grpSp>
      <p:sp>
        <p:nvSpPr>
          <p:cNvPr id="8" name="Retângulo de cantos arredondados 7"/>
          <p:cNvSpPr/>
          <p:nvPr/>
        </p:nvSpPr>
        <p:spPr>
          <a:xfrm>
            <a:off x="-571500" y="226220"/>
            <a:ext cx="6572461" cy="1038356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Mercado Brasileiro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1207023" y="1933358"/>
            <a:ext cx="1917533" cy="1834557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040404"/>
                </a:solidFill>
              </a:rPr>
              <a:t>Porto Seguro Conecta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861991" y="1955807"/>
            <a:ext cx="1917533" cy="1834557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err="1" smtClean="0">
                <a:solidFill>
                  <a:srgbClr val="040404"/>
                </a:solidFill>
              </a:rPr>
              <a:t>Datora</a:t>
            </a:r>
            <a:r>
              <a:rPr lang="pt-BR" sz="2800" b="1" dirty="0" smtClean="0">
                <a:solidFill>
                  <a:srgbClr val="040404"/>
                </a:solidFill>
              </a:rPr>
              <a:t> Telecom</a:t>
            </a:r>
            <a:endParaRPr lang="pt-BR" sz="2800" b="1" dirty="0">
              <a:solidFill>
                <a:srgbClr val="040404"/>
              </a:solidFill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6482013" y="1955807"/>
            <a:ext cx="1917533" cy="1834557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rgbClr val="040404"/>
                </a:solidFill>
              </a:rPr>
              <a:t>Surf Telecom</a:t>
            </a:r>
            <a:endParaRPr lang="pt-BR" sz="2800" b="1" dirty="0">
              <a:solidFill>
                <a:srgbClr val="040404"/>
              </a:solidFill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9102035" y="1955806"/>
            <a:ext cx="1917533" cy="1834557"/>
          </a:xfrm>
          <a:prstGeom prst="roundRect">
            <a:avLst/>
          </a:prstGeom>
          <a:solidFill>
            <a:srgbClr val="E5CC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rgbClr val="040404"/>
                </a:solidFill>
              </a:rPr>
              <a:t>Virgin Mobile</a:t>
            </a:r>
            <a:endParaRPr lang="pt-BR" sz="2800" b="1" dirty="0">
              <a:solidFill>
                <a:srgbClr val="040404"/>
              </a:solidFill>
            </a:endParaRP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9083696" y="4790607"/>
            <a:ext cx="1917533" cy="183455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040404"/>
                </a:solidFill>
              </a:rPr>
              <a:t>Mais AD</a:t>
            </a: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920953" y="1763510"/>
            <a:ext cx="10356647" cy="2180867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9102035" y="1240473"/>
            <a:ext cx="2060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Autorizado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8794349" y="4617453"/>
            <a:ext cx="2483251" cy="2180867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8829321" y="4074935"/>
            <a:ext cx="231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Credenciado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" grpId="0"/>
      <p:bldP spid="21" grpId="0" animBg="1"/>
      <p:bldP spid="2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0" y="0"/>
            <a:ext cx="12192000" cy="6877050"/>
            <a:chOff x="0" y="1"/>
            <a:chExt cx="12192000" cy="6877050"/>
          </a:xfrm>
        </p:grpSpPr>
        <p:pic>
          <p:nvPicPr>
            <p:cNvPr id="14" name="Picture 2" descr="http://static.guim.co.uk/sys-images/Guardian/Pix/pictures/2015/3/5/1425569206351/Businesspeople-Using-Cell-009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2"/>
            <a:stretch/>
          </p:blipFill>
          <p:spPr bwMode="auto">
            <a:xfrm>
              <a:off x="0" y="1"/>
              <a:ext cx="12192000" cy="6864824"/>
            </a:xfrm>
            <a:prstGeom prst="rect">
              <a:avLst/>
            </a:prstGeom>
            <a:solidFill>
              <a:srgbClr val="E5CCBD">
                <a:alpha val="80000"/>
              </a:srgbClr>
            </a:solidFill>
            <a:ln>
              <a:noFill/>
            </a:ln>
            <a:extLst/>
          </p:spPr>
        </p:pic>
        <p:sp>
          <p:nvSpPr>
            <p:cNvPr id="15" name="Retângulo 14"/>
            <p:cNvSpPr/>
            <p:nvPr/>
          </p:nvSpPr>
          <p:spPr>
            <a:xfrm>
              <a:off x="0" y="1"/>
              <a:ext cx="12192000" cy="6877050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pt-BR"/>
            </a:p>
          </p:txBody>
        </p:sp>
      </p:grpSp>
      <p:sp>
        <p:nvSpPr>
          <p:cNvPr id="8" name="Retângulo de cantos arredondados 7"/>
          <p:cNvSpPr/>
          <p:nvPr/>
        </p:nvSpPr>
        <p:spPr>
          <a:xfrm>
            <a:off x="3631013" y="2461973"/>
            <a:ext cx="4929974" cy="1940878"/>
          </a:xfrm>
          <a:prstGeom prst="roundRect">
            <a:avLst/>
          </a:prstGeom>
          <a:solidFill>
            <a:srgbClr val="1249B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Exemplos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70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FB647D92A063448018D9211B68B8AE" ma:contentTypeVersion="0" ma:contentTypeDescription="Crie um novo documento." ma:contentTypeScope="" ma:versionID="3fd1822ee88421d59e76b583c51c19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cb358bd3c4937f8c29cf3e1e721863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FDC88F-D043-4D2C-90EF-2A5C65C16F1F}"/>
</file>

<file path=customXml/itemProps2.xml><?xml version="1.0" encoding="utf-8"?>
<ds:datastoreItem xmlns:ds="http://schemas.openxmlformats.org/officeDocument/2006/customXml" ds:itemID="{E581B3CA-97E5-45E9-90A8-966FD1F80852}"/>
</file>

<file path=customXml/itemProps3.xml><?xml version="1.0" encoding="utf-8"?>
<ds:datastoreItem xmlns:ds="http://schemas.openxmlformats.org/officeDocument/2006/customXml" ds:itemID="{5A426F48-ABD3-4600-9A48-0243EEDDD4E0}"/>
</file>

<file path=docProps/app.xml><?xml version="1.0" encoding="utf-8"?>
<Properties xmlns="http://schemas.openxmlformats.org/officeDocument/2006/extended-properties" xmlns:vt="http://schemas.openxmlformats.org/officeDocument/2006/docPropsVTypes">
  <TotalTime>3598</TotalTime>
  <Words>2538</Words>
  <Application>Microsoft Office PowerPoint</Application>
  <PresentationFormat>Widescreen</PresentationFormat>
  <Paragraphs>1114</Paragraphs>
  <Slides>103</Slides>
  <Notes>19</Notes>
  <HiddenSlides>0</HiddenSlides>
  <MMClips>4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103</vt:i4>
      </vt:variant>
    </vt:vector>
  </HeadingPairs>
  <TitlesOfParts>
    <vt:vector size="118" baseType="lpstr">
      <vt:lpstr>Agency FB</vt:lpstr>
      <vt:lpstr>Aharoni</vt:lpstr>
      <vt:lpstr>Aparajita</vt:lpstr>
      <vt:lpstr>Arabic Typesetting</vt:lpstr>
      <vt:lpstr>Arial</vt:lpstr>
      <vt:lpstr>Arial Black</vt:lpstr>
      <vt:lpstr>Arial Narrow</vt:lpstr>
      <vt:lpstr>BankGothic Lt BT</vt:lpstr>
      <vt:lpstr>Bernard MT Condensed</vt:lpstr>
      <vt:lpstr>Calibri</vt:lpstr>
      <vt:lpstr>Calibri Light</vt:lpstr>
      <vt:lpstr>Cambria</vt:lpstr>
      <vt:lpstr>Impact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Aula_especifica_Regularização_v2</dc:title>
  <dc:creator>Angelica</dc:creator>
  <cp:lastModifiedBy>Fabio Camejo</cp:lastModifiedBy>
  <cp:revision>177</cp:revision>
  <dcterms:created xsi:type="dcterms:W3CDTF">2016-10-02T22:10:07Z</dcterms:created>
  <dcterms:modified xsi:type="dcterms:W3CDTF">2017-08-03T00:12:26Z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0x010100AAFB647D92A063448018D9211B68B8AE</vt:lpwstr>
  </property>
</Properties>
</file>